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323" r:id="rId3"/>
    <p:sldId id="357" r:id="rId4"/>
    <p:sldId id="349" r:id="rId5"/>
    <p:sldId id="350" r:id="rId6"/>
    <p:sldId id="258" r:id="rId7"/>
    <p:sldId id="355" r:id="rId8"/>
    <p:sldId id="261" r:id="rId9"/>
    <p:sldId id="336" r:id="rId10"/>
    <p:sldId id="293" r:id="rId11"/>
    <p:sldId id="292" r:id="rId12"/>
    <p:sldId id="301" r:id="rId13"/>
    <p:sldId id="300" r:id="rId14"/>
    <p:sldId id="259" r:id="rId15"/>
    <p:sldId id="362" r:id="rId16"/>
    <p:sldId id="356" r:id="rId17"/>
    <p:sldId id="327" r:id="rId18"/>
    <p:sldId id="363" r:id="rId19"/>
    <p:sldId id="364" r:id="rId20"/>
    <p:sldId id="366" r:id="rId21"/>
    <p:sldId id="276" r:id="rId22"/>
    <p:sldId id="352" r:id="rId23"/>
    <p:sldId id="260" r:id="rId24"/>
    <p:sldId id="289" r:id="rId25"/>
    <p:sldId id="329" r:id="rId26"/>
    <p:sldId id="330" r:id="rId27"/>
    <p:sldId id="291" r:id="rId28"/>
    <p:sldId id="324" r:id="rId29"/>
    <p:sldId id="328" r:id="rId30"/>
    <p:sldId id="347" r:id="rId31"/>
    <p:sldId id="345" r:id="rId32"/>
    <p:sldId id="346" r:id="rId33"/>
    <p:sldId id="353" r:id="rId34"/>
    <p:sldId id="2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55F2BF-7E88-CF92-921D-C9EEBDBF2D00}" name="Yvonne" initials="Y" userId="S::yvonne@gbpt.org::328d7490-5ec7-4b6f-bd09-eb8d1bdaa9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91525" autoAdjust="0"/>
  </p:normalViewPr>
  <p:slideViewPr>
    <p:cSldViewPr snapToGrid="0">
      <p:cViewPr varScale="1">
        <p:scale>
          <a:sx n="101" d="100"/>
          <a:sy n="101" d="100"/>
        </p:scale>
        <p:origin x="1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09T13:55:01.3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0,'807'36,"-7"51,1950 321,-2433-352,-263-46,-18-5,0 2,-1 1,0 1,0 2,58 27,-90-37,-1 1,1-1,0 1,0-1,-1 1,1 0,-1 0,1 0,-1 0,0 1,0-1,0 1,0-1,0 1,-1-1,1 1,-1 0,0 0,0 0,0 0,0 0,0 0,-1 0,1 0,-1 0,0 1,0-1,0 0,0 0,0 0,-1 0,1 0,-1 0,-1 4,-4 3,1 1,-1-1,-1 0,1 0,-2-1,1 0,-2-1,-11 11,-37 27,-1-3,-3-2,-93 47,-503 232,-21-34,-274 69,-297 127,1184-453,-18 7,2 3,-132 86,204-119,0 1,0-1,1 2,0-1,0 1,1 0,0 1,0 0,1 0,0 0,1 1,0 0,0 0,1 0,0 1,1-1,0 1,1 0,0 0,1 0,0 0,1 0,1 14,5 88,26 149,-20-199,4-1,2 0,47 108,-13-67,5-3,98 131,163 169,-216-277,-24-29,206 268,-237-296,-4 3,-3 1,52 124,-77-152,-2 1,-3 0,8 58,3 135,-9-73,9 72,30 259,-48-464,2 0,1 0,1-1,13 32,-18-53,1-1,1 0,0 0,0 0,0 0,1-1,0 1,0-1,0 0,1-1,0 0,0 1,1-2,-1 1,1-1,0 0,0 0,1-1,-1 0,15 3,25 2,1-2,0-3,90-5,-57 0,2076-14,-2055 22,-1 4,170 41,-98-16,-57-15,-26-5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09T13:55:02.3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1,'0'0,"0"1,0 0,1-1,-1 1,0 0,0 0,0-1,0 1,1 0,-1 0,0-1,1 1,-1 0,0-1,1 1,-1-1,1 1,-1 0,1-1,0 1,-1-1,1 0,-1 1,1-1,0 1,-1-1,1 0,1 1,15 9,1-1,0 0,0-2,1 0,0-1,0-1,24 4,-13-2,354 69,598 41,406-63,2279-46,-2707-13,-838 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5FF3E0-8DF1-4358-9A7B-15D23DCA5DD0}" type="datetimeFigureOut">
              <a:rPr lang="en-GB" smtClean="0"/>
              <a:t>10/06/2025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9D3693-2A79-447A-9888-D7C9C6C57950}" type="slidenum">
              <a:rPr lang="en-GB" smtClean="0"/>
              <a:t>‹#›</a:t>
            </a:fld>
            <a:endParaRPr lang="en-GB"/>
          </a:p>
        </p:txBody>
      </p:sp>
    </p:spTree>
    <p:extLst>
      <p:ext uri="{BB962C8B-B14F-4D97-AF65-F5344CB8AC3E}">
        <p14:creationId xmlns:p14="http://schemas.microsoft.com/office/powerpoint/2010/main" val="265677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A007AE6-9CA4-4C29-B4E1-AD69711A01B6}" type="slidenum">
              <a:rPr lang="en-GB" smtClean="0"/>
              <a:t>1</a:t>
            </a:fld>
            <a:endParaRPr lang="en-GB"/>
          </a:p>
        </p:txBody>
      </p:sp>
    </p:spTree>
    <p:extLst>
      <p:ext uri="{BB962C8B-B14F-4D97-AF65-F5344CB8AC3E}">
        <p14:creationId xmlns:p14="http://schemas.microsoft.com/office/powerpoint/2010/main" val="1959419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A007AE6-9CA4-4C29-B4E1-AD69711A01B6}" type="slidenum">
              <a:rPr lang="en-GB" smtClean="0"/>
              <a:t>14</a:t>
            </a:fld>
            <a:endParaRPr lang="en-GB"/>
          </a:p>
        </p:txBody>
      </p:sp>
    </p:spTree>
    <p:extLst>
      <p:ext uri="{BB962C8B-B14F-4D97-AF65-F5344CB8AC3E}">
        <p14:creationId xmlns:p14="http://schemas.microsoft.com/office/powerpoint/2010/main" val="3925075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https://glasgowdoorsopendays.org.uk/participate/ </a:t>
            </a:r>
          </a:p>
        </p:txBody>
      </p:sp>
      <p:sp>
        <p:nvSpPr>
          <p:cNvPr id="4" name="Slide Number Placeholder 3"/>
          <p:cNvSpPr>
            <a:spLocks noGrp="1"/>
          </p:cNvSpPr>
          <p:nvPr>
            <p:ph type="sldNum" sz="quarter" idx="5"/>
          </p:nvPr>
        </p:nvSpPr>
        <p:spPr/>
        <p:txBody>
          <a:bodyPr/>
          <a:lstStyle/>
          <a:p>
            <a:fld id="{4F9D3693-2A79-447A-9888-D7C9C6C57950}" type="slidenum">
              <a:rPr lang="en-GB" smtClean="0"/>
              <a:t>18</a:t>
            </a:fld>
            <a:endParaRPr lang="en-GB"/>
          </a:p>
        </p:txBody>
      </p:sp>
    </p:spTree>
    <p:extLst>
      <p:ext uri="{BB962C8B-B14F-4D97-AF65-F5344CB8AC3E}">
        <p14:creationId xmlns:p14="http://schemas.microsoft.com/office/powerpoint/2010/main" val="2320813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come up with some initial prompts which you can use or adapt to help guide your creativity and planning.</a:t>
            </a:r>
          </a:p>
          <a:p>
            <a:endParaRPr lang="en-US" dirty="0"/>
          </a:p>
          <a:p>
            <a:r>
              <a:rPr lang="en-US" dirty="0"/>
              <a:t>• Could you use your socials to share your own and festivalgoers’ ideas and experiences linked to our theme and/or your plans for your future? </a:t>
            </a:r>
          </a:p>
          <a:p>
            <a:r>
              <a:rPr lang="en-US" dirty="0"/>
              <a:t>• Could you use digital or physical boards, sticky notes or chalkboards to capture festivalgoers’ feedback? How about QR codes or online links to surveys? </a:t>
            </a:r>
          </a:p>
          <a:p>
            <a:endParaRPr lang="en-US" dirty="0"/>
          </a:p>
          <a:p>
            <a:r>
              <a:rPr lang="en-US" dirty="0"/>
              <a:t>We think festivalgoers would be thrilled to hear your future ideas or plans for your historic building, heritage site, community hub or garden, place of worship, </a:t>
            </a:r>
            <a:r>
              <a:rPr lang="en-US" dirty="0" err="1"/>
              <a:t>organisation</a:t>
            </a:r>
            <a:r>
              <a:rPr lang="en-US" dirty="0"/>
              <a:t>, workplace, factory, city space, place of worship, entertainment venue, cinema or private residence, if you are able to share them. We’d also love for you to post photos and videos during Glasgow Doors Open Days Festival 2025 that capture the festivals energy using our #GDODF hashtag</a:t>
            </a:r>
            <a:endParaRPr lang="en-GB" dirty="0"/>
          </a:p>
        </p:txBody>
      </p:sp>
      <p:sp>
        <p:nvSpPr>
          <p:cNvPr id="4" name="Slide Number Placeholder 3"/>
          <p:cNvSpPr>
            <a:spLocks noGrp="1"/>
          </p:cNvSpPr>
          <p:nvPr>
            <p:ph type="sldNum" sz="quarter" idx="5"/>
          </p:nvPr>
        </p:nvSpPr>
        <p:spPr/>
        <p:txBody>
          <a:bodyPr/>
          <a:lstStyle/>
          <a:p>
            <a:fld id="{4F9D3693-2A79-447A-9888-D7C9C6C57950}" type="slidenum">
              <a:rPr lang="en-GB" smtClean="0"/>
              <a:t>20</a:t>
            </a:fld>
            <a:endParaRPr lang="en-GB"/>
          </a:p>
        </p:txBody>
      </p:sp>
    </p:spTree>
    <p:extLst>
      <p:ext uri="{BB962C8B-B14F-4D97-AF65-F5344CB8AC3E}">
        <p14:creationId xmlns:p14="http://schemas.microsoft.com/office/powerpoint/2010/main" val="3192493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A007AE6-9CA4-4C29-B4E1-AD69711A01B6}" type="slidenum">
              <a:rPr lang="en-GB" smtClean="0"/>
              <a:t>21</a:t>
            </a:fld>
            <a:endParaRPr lang="en-GB"/>
          </a:p>
        </p:txBody>
      </p:sp>
    </p:spTree>
    <p:extLst>
      <p:ext uri="{BB962C8B-B14F-4D97-AF65-F5344CB8AC3E}">
        <p14:creationId xmlns:p14="http://schemas.microsoft.com/office/powerpoint/2010/main" val="413920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A007AE6-9CA4-4C29-B4E1-AD69711A01B6}" type="slidenum">
              <a:rPr lang="en-GB" smtClean="0"/>
              <a:t>23</a:t>
            </a:fld>
            <a:endParaRPr lang="en-GB"/>
          </a:p>
        </p:txBody>
      </p:sp>
    </p:spTree>
    <p:extLst>
      <p:ext uri="{BB962C8B-B14F-4D97-AF65-F5344CB8AC3E}">
        <p14:creationId xmlns:p14="http://schemas.microsoft.com/office/powerpoint/2010/main" val="3401289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2027 </a:t>
            </a:r>
            <a:r>
              <a:rPr lang="en-GB" dirty="0" err="1"/>
              <a:t>Castlemilk</a:t>
            </a:r>
            <a:r>
              <a:rPr lang="en-GB" dirty="0"/>
              <a:t> Stables</a:t>
            </a:r>
          </a:p>
        </p:txBody>
      </p:sp>
      <p:sp>
        <p:nvSpPr>
          <p:cNvPr id="4" name="Slide Number Placeholder 3"/>
          <p:cNvSpPr>
            <a:spLocks noGrp="1"/>
          </p:cNvSpPr>
          <p:nvPr>
            <p:ph type="sldNum" sz="quarter" idx="5"/>
          </p:nvPr>
        </p:nvSpPr>
        <p:spPr/>
        <p:txBody>
          <a:bodyPr/>
          <a:lstStyle/>
          <a:p>
            <a:fld id="{4F9D3693-2A79-447A-9888-D7C9C6C57950}" type="slidenum">
              <a:rPr lang="en-GB" smtClean="0"/>
              <a:t>25</a:t>
            </a:fld>
            <a:endParaRPr lang="en-GB"/>
          </a:p>
        </p:txBody>
      </p:sp>
    </p:spTree>
    <p:extLst>
      <p:ext uri="{BB962C8B-B14F-4D97-AF65-F5344CB8AC3E}">
        <p14:creationId xmlns:p14="http://schemas.microsoft.com/office/powerpoint/2010/main" val="423003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Castlemilk</a:t>
            </a:r>
            <a:r>
              <a:rPr lang="en-GB" dirty="0"/>
              <a:t> Stables</a:t>
            </a:r>
          </a:p>
        </p:txBody>
      </p:sp>
      <p:sp>
        <p:nvSpPr>
          <p:cNvPr id="4" name="Slide Number Placeholder 3"/>
          <p:cNvSpPr>
            <a:spLocks noGrp="1"/>
          </p:cNvSpPr>
          <p:nvPr>
            <p:ph type="sldNum" sz="quarter" idx="5"/>
          </p:nvPr>
        </p:nvSpPr>
        <p:spPr/>
        <p:txBody>
          <a:bodyPr/>
          <a:lstStyle/>
          <a:p>
            <a:fld id="{4F9D3693-2A79-447A-9888-D7C9C6C57950}" type="slidenum">
              <a:rPr lang="en-GB" smtClean="0"/>
              <a:t>26</a:t>
            </a:fld>
            <a:endParaRPr lang="en-GB"/>
          </a:p>
        </p:txBody>
      </p:sp>
    </p:spTree>
    <p:extLst>
      <p:ext uri="{BB962C8B-B14F-4D97-AF65-F5344CB8AC3E}">
        <p14:creationId xmlns:p14="http://schemas.microsoft.com/office/powerpoint/2010/main" val="2358103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West Boathouse</a:t>
            </a:r>
          </a:p>
        </p:txBody>
      </p:sp>
      <p:sp>
        <p:nvSpPr>
          <p:cNvPr id="4" name="Slide Number Placeholder 3"/>
          <p:cNvSpPr>
            <a:spLocks noGrp="1"/>
          </p:cNvSpPr>
          <p:nvPr>
            <p:ph type="sldNum" sz="quarter" idx="5"/>
          </p:nvPr>
        </p:nvSpPr>
        <p:spPr/>
        <p:txBody>
          <a:bodyPr/>
          <a:lstStyle/>
          <a:p>
            <a:fld id="{4F9D3693-2A79-447A-9888-D7C9C6C57950}" type="slidenum">
              <a:rPr lang="en-GB" smtClean="0"/>
              <a:t>29</a:t>
            </a:fld>
            <a:endParaRPr lang="en-GB"/>
          </a:p>
        </p:txBody>
      </p:sp>
    </p:spTree>
    <p:extLst>
      <p:ext uri="{BB962C8B-B14F-4D97-AF65-F5344CB8AC3E}">
        <p14:creationId xmlns:p14="http://schemas.microsoft.com/office/powerpoint/2010/main" val="2684155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A007AE6-9CA4-4C29-B4E1-AD69711A01B6}" type="slidenum">
              <a:rPr lang="en-GB" smtClean="0"/>
              <a:t>34</a:t>
            </a:fld>
            <a:endParaRPr lang="en-GB"/>
          </a:p>
        </p:txBody>
      </p:sp>
    </p:spTree>
    <p:extLst>
      <p:ext uri="{BB962C8B-B14F-4D97-AF65-F5344CB8AC3E}">
        <p14:creationId xmlns:p14="http://schemas.microsoft.com/office/powerpoint/2010/main" val="3696390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A007AE6-9CA4-4C29-B4E1-AD69711A01B6}" type="slidenum">
              <a:rPr lang="en-GB" smtClean="0"/>
              <a:t>2</a:t>
            </a:fld>
            <a:endParaRPr lang="en-GB"/>
          </a:p>
        </p:txBody>
      </p:sp>
    </p:spTree>
    <p:extLst>
      <p:ext uri="{BB962C8B-B14F-4D97-AF65-F5344CB8AC3E}">
        <p14:creationId xmlns:p14="http://schemas.microsoft.com/office/powerpoint/2010/main" val="1507497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A7A7A"/>
                </a:solidFill>
                <a:effectLst/>
                <a:latin typeface="Roboto" panose="02000000000000000000" pitchFamily="2" charset="0"/>
              </a:rPr>
              <a:t>2024 Highlights: More than 100 buildings, 60 events and 30 trails came together to make Glasgow Doors Open Days Festival 2024 happen.</a:t>
            </a:r>
            <a:endParaRPr lang="en-GB" dirty="0"/>
          </a:p>
        </p:txBody>
      </p:sp>
      <p:sp>
        <p:nvSpPr>
          <p:cNvPr id="4" name="Slide Number Placeholder 3"/>
          <p:cNvSpPr>
            <a:spLocks noGrp="1"/>
          </p:cNvSpPr>
          <p:nvPr>
            <p:ph type="sldNum" sz="quarter" idx="5"/>
          </p:nvPr>
        </p:nvSpPr>
        <p:spPr/>
        <p:txBody>
          <a:bodyPr/>
          <a:lstStyle/>
          <a:p>
            <a:fld id="{4F9D3693-2A79-447A-9888-D7C9C6C57950}" type="slidenum">
              <a:rPr lang="en-GB" smtClean="0"/>
              <a:t>3</a:t>
            </a:fld>
            <a:endParaRPr lang="en-GB"/>
          </a:p>
        </p:txBody>
      </p:sp>
    </p:spTree>
    <p:extLst>
      <p:ext uri="{BB962C8B-B14F-4D97-AF65-F5344CB8AC3E}">
        <p14:creationId xmlns:p14="http://schemas.microsoft.com/office/powerpoint/2010/main" val="645190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A007AE6-9CA4-4C29-B4E1-AD69711A01B6}" type="slidenum">
              <a:rPr lang="en-GB" smtClean="0"/>
              <a:t>6</a:t>
            </a:fld>
            <a:endParaRPr lang="en-GB"/>
          </a:p>
        </p:txBody>
      </p:sp>
    </p:spTree>
    <p:extLst>
      <p:ext uri="{BB962C8B-B14F-4D97-AF65-F5344CB8AC3E}">
        <p14:creationId xmlns:p14="http://schemas.microsoft.com/office/powerpoint/2010/main" val="1654373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A007AE6-9CA4-4C29-B4E1-AD69711A01B6}" type="slidenum">
              <a:rPr lang="en-GB" smtClean="0"/>
              <a:t>8</a:t>
            </a:fld>
            <a:endParaRPr lang="en-GB"/>
          </a:p>
        </p:txBody>
      </p:sp>
    </p:spTree>
    <p:extLst>
      <p:ext uri="{BB962C8B-B14F-4D97-AF65-F5344CB8AC3E}">
        <p14:creationId xmlns:p14="http://schemas.microsoft.com/office/powerpoint/2010/main" val="2883369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Guided walks are now a staple of Glasgow’s programme. We are very lucky to have so many people who are keen to share their knowledge of the city</a:t>
            </a:r>
            <a:endParaRPr lang="en-US" dirty="0"/>
          </a:p>
        </p:txBody>
      </p:sp>
      <p:sp>
        <p:nvSpPr>
          <p:cNvPr id="4" name="Slide Number Placeholder 3"/>
          <p:cNvSpPr>
            <a:spLocks noGrp="1"/>
          </p:cNvSpPr>
          <p:nvPr>
            <p:ph type="sldNum" sz="quarter" idx="5"/>
          </p:nvPr>
        </p:nvSpPr>
        <p:spPr/>
        <p:txBody>
          <a:bodyPr/>
          <a:lstStyle/>
          <a:p>
            <a:fld id="{0A007AE6-9CA4-4C29-B4E1-AD69711A01B6}" type="slidenum">
              <a:rPr lang="en-GB" smtClean="0"/>
              <a:t>10</a:t>
            </a:fld>
            <a:endParaRPr lang="en-GB"/>
          </a:p>
        </p:txBody>
      </p:sp>
    </p:spTree>
    <p:extLst>
      <p:ext uri="{BB962C8B-B14F-4D97-AF65-F5344CB8AC3E}">
        <p14:creationId xmlns:p14="http://schemas.microsoft.com/office/powerpoint/2010/main" val="1624263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It’s always an exciting adventure, finding out new information about the streets you walk year in year out, in your daily life. </a:t>
            </a:r>
          </a:p>
          <a:p>
            <a:endParaRPr lang="en-US" dirty="0"/>
          </a:p>
          <a:p>
            <a:endParaRPr lang="en-US" dirty="0"/>
          </a:p>
        </p:txBody>
      </p:sp>
      <p:sp>
        <p:nvSpPr>
          <p:cNvPr id="4" name="Slide Number Placeholder 3"/>
          <p:cNvSpPr>
            <a:spLocks noGrp="1"/>
          </p:cNvSpPr>
          <p:nvPr>
            <p:ph type="sldNum" sz="quarter" idx="5"/>
          </p:nvPr>
        </p:nvSpPr>
        <p:spPr/>
        <p:txBody>
          <a:bodyPr/>
          <a:lstStyle/>
          <a:p>
            <a:fld id="{0A007AE6-9CA4-4C29-B4E1-AD69711A01B6}" type="slidenum">
              <a:rPr lang="en-GB" smtClean="0"/>
              <a:t>11</a:t>
            </a:fld>
            <a:endParaRPr lang="en-GB"/>
          </a:p>
        </p:txBody>
      </p:sp>
    </p:spTree>
    <p:extLst>
      <p:ext uri="{BB962C8B-B14F-4D97-AF65-F5344CB8AC3E}">
        <p14:creationId xmlns:p14="http://schemas.microsoft.com/office/powerpoint/2010/main" val="576156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short what we are looking for are events relating to the Glasgow Doors Open Days aims and mission and theme, events are free to attend, and if buildings are usually open to the public, that they do something extra during doors open days. </a:t>
            </a:r>
          </a:p>
          <a:p>
            <a:endParaRPr lang="en-US" dirty="0"/>
          </a:p>
        </p:txBody>
      </p:sp>
      <p:sp>
        <p:nvSpPr>
          <p:cNvPr id="4" name="Slide Number Placeholder 3"/>
          <p:cNvSpPr>
            <a:spLocks noGrp="1"/>
          </p:cNvSpPr>
          <p:nvPr>
            <p:ph type="sldNum" sz="quarter" idx="5"/>
          </p:nvPr>
        </p:nvSpPr>
        <p:spPr/>
        <p:txBody>
          <a:bodyPr/>
          <a:lstStyle/>
          <a:p>
            <a:fld id="{0A007AE6-9CA4-4C29-B4E1-AD69711A01B6}" type="slidenum">
              <a:rPr lang="en-GB" smtClean="0"/>
              <a:t>12</a:t>
            </a:fld>
            <a:endParaRPr lang="en-GB"/>
          </a:p>
        </p:txBody>
      </p:sp>
    </p:spTree>
    <p:extLst>
      <p:ext uri="{BB962C8B-B14F-4D97-AF65-F5344CB8AC3E}">
        <p14:creationId xmlns:p14="http://schemas.microsoft.com/office/powerpoint/2010/main" val="3020312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These aims include: </a:t>
            </a:r>
          </a:p>
          <a:p>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To increase the number of Glaswegians who are engaged in celebrating and learning about Glasgow’s rich built heritage, architecture and culture.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To increase the profile of Glasgow as a destination for domestic and international tourists who are interested in history, heritage and built environment.</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 that I will say that last year we recorded 10% of our festival audience was from outside Scotland and 5% from outside the UK.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had folks tuning in from all over the world, as far as Australia and New Zealand, taking part in talks – and that’s really exciting that the work you are doing, really is finding an international audience and we’ll be looking to make the most of this possibility this year.</a:t>
            </a:r>
          </a:p>
          <a:p>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To provide public education and opportunities to stimulate discussion of current issues in design, planning and preservation of heritage buildings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A007AE6-9CA4-4C29-B4E1-AD69711A01B6}" type="slidenum">
              <a:rPr lang="en-GB" smtClean="0"/>
              <a:t>13</a:t>
            </a:fld>
            <a:endParaRPr lang="en-GB"/>
          </a:p>
        </p:txBody>
      </p:sp>
    </p:spTree>
    <p:extLst>
      <p:ext uri="{BB962C8B-B14F-4D97-AF65-F5344CB8AC3E}">
        <p14:creationId xmlns:p14="http://schemas.microsoft.com/office/powerpoint/2010/main" val="423301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33591-1137-A4B9-3CC5-8B42EB504B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9C098AB-C8D8-4163-0EED-96DC53FEF8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363D420-02C2-1086-FAE7-C9C76504AFC4}"/>
              </a:ext>
            </a:extLst>
          </p:cNvPr>
          <p:cNvSpPr>
            <a:spLocks noGrp="1"/>
          </p:cNvSpPr>
          <p:nvPr>
            <p:ph type="dt" sz="half" idx="10"/>
          </p:nvPr>
        </p:nvSpPr>
        <p:spPr/>
        <p:txBody>
          <a:bodyPr/>
          <a:lstStyle/>
          <a:p>
            <a:fld id="{49FD9E57-952F-4CD8-96E1-A35AFD8C66CB}" type="datetimeFigureOut">
              <a:rPr lang="en-GB" smtClean="0"/>
              <a:t>10/06/2025</a:t>
            </a:fld>
            <a:endParaRPr lang="en-GB"/>
          </a:p>
        </p:txBody>
      </p:sp>
      <p:sp>
        <p:nvSpPr>
          <p:cNvPr id="5" name="Footer Placeholder 4">
            <a:extLst>
              <a:ext uri="{FF2B5EF4-FFF2-40B4-BE49-F238E27FC236}">
                <a16:creationId xmlns:a16="http://schemas.microsoft.com/office/drawing/2014/main" id="{7FF59192-9A6B-E812-68DC-0AAC028B05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B3A1FA-B7CD-9C9D-67F5-09FBE6D60451}"/>
              </a:ext>
            </a:extLst>
          </p:cNvPr>
          <p:cNvSpPr>
            <a:spLocks noGrp="1"/>
          </p:cNvSpPr>
          <p:nvPr>
            <p:ph type="sldNum" sz="quarter" idx="12"/>
          </p:nvPr>
        </p:nvSpPr>
        <p:spPr/>
        <p:txBody>
          <a:bodyPr/>
          <a:lstStyle/>
          <a:p>
            <a:fld id="{FF091AB3-86A8-4B4B-B762-8FB231F8139A}" type="slidenum">
              <a:rPr lang="en-GB" smtClean="0"/>
              <a:t>‹#›</a:t>
            </a:fld>
            <a:endParaRPr lang="en-GB"/>
          </a:p>
        </p:txBody>
      </p:sp>
    </p:spTree>
    <p:extLst>
      <p:ext uri="{BB962C8B-B14F-4D97-AF65-F5344CB8AC3E}">
        <p14:creationId xmlns:p14="http://schemas.microsoft.com/office/powerpoint/2010/main" val="30612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DC89D-5FC9-A682-6359-667296E616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0021A2-6DC2-C8C8-BD21-372E16229E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A31C70-5803-B420-B038-A748DE7FC097}"/>
              </a:ext>
            </a:extLst>
          </p:cNvPr>
          <p:cNvSpPr>
            <a:spLocks noGrp="1"/>
          </p:cNvSpPr>
          <p:nvPr>
            <p:ph type="dt" sz="half" idx="10"/>
          </p:nvPr>
        </p:nvSpPr>
        <p:spPr/>
        <p:txBody>
          <a:bodyPr/>
          <a:lstStyle/>
          <a:p>
            <a:fld id="{49FD9E57-952F-4CD8-96E1-A35AFD8C66CB}" type="datetimeFigureOut">
              <a:rPr lang="en-GB" smtClean="0"/>
              <a:t>10/06/2025</a:t>
            </a:fld>
            <a:endParaRPr lang="en-GB"/>
          </a:p>
        </p:txBody>
      </p:sp>
      <p:sp>
        <p:nvSpPr>
          <p:cNvPr id="5" name="Footer Placeholder 4">
            <a:extLst>
              <a:ext uri="{FF2B5EF4-FFF2-40B4-BE49-F238E27FC236}">
                <a16:creationId xmlns:a16="http://schemas.microsoft.com/office/drawing/2014/main" id="{DA580ADC-BA92-47BC-05EA-3B90BC779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6E6E94-43C7-EC91-6F61-20C859E5C72B}"/>
              </a:ext>
            </a:extLst>
          </p:cNvPr>
          <p:cNvSpPr>
            <a:spLocks noGrp="1"/>
          </p:cNvSpPr>
          <p:nvPr>
            <p:ph type="sldNum" sz="quarter" idx="12"/>
          </p:nvPr>
        </p:nvSpPr>
        <p:spPr/>
        <p:txBody>
          <a:bodyPr/>
          <a:lstStyle/>
          <a:p>
            <a:fld id="{FF091AB3-86A8-4B4B-B762-8FB231F8139A}" type="slidenum">
              <a:rPr lang="en-GB" smtClean="0"/>
              <a:t>‹#›</a:t>
            </a:fld>
            <a:endParaRPr lang="en-GB"/>
          </a:p>
        </p:txBody>
      </p:sp>
    </p:spTree>
    <p:extLst>
      <p:ext uri="{BB962C8B-B14F-4D97-AF65-F5344CB8AC3E}">
        <p14:creationId xmlns:p14="http://schemas.microsoft.com/office/powerpoint/2010/main" val="23596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F45B53-BCB9-D710-11D2-2E308D277A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CB5904-8422-8B12-8873-66DEBB0F76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0E6197-ACD1-864D-BC6A-B032F4CB078E}"/>
              </a:ext>
            </a:extLst>
          </p:cNvPr>
          <p:cNvSpPr>
            <a:spLocks noGrp="1"/>
          </p:cNvSpPr>
          <p:nvPr>
            <p:ph type="dt" sz="half" idx="10"/>
          </p:nvPr>
        </p:nvSpPr>
        <p:spPr/>
        <p:txBody>
          <a:bodyPr/>
          <a:lstStyle/>
          <a:p>
            <a:fld id="{49FD9E57-952F-4CD8-96E1-A35AFD8C66CB}" type="datetimeFigureOut">
              <a:rPr lang="en-GB" smtClean="0"/>
              <a:t>10/06/2025</a:t>
            </a:fld>
            <a:endParaRPr lang="en-GB"/>
          </a:p>
        </p:txBody>
      </p:sp>
      <p:sp>
        <p:nvSpPr>
          <p:cNvPr id="5" name="Footer Placeholder 4">
            <a:extLst>
              <a:ext uri="{FF2B5EF4-FFF2-40B4-BE49-F238E27FC236}">
                <a16:creationId xmlns:a16="http://schemas.microsoft.com/office/drawing/2014/main" id="{C72104D2-82B3-4A2A-AF00-E544226E24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AB3948-3374-9043-6190-9E5A2AB2559A}"/>
              </a:ext>
            </a:extLst>
          </p:cNvPr>
          <p:cNvSpPr>
            <a:spLocks noGrp="1"/>
          </p:cNvSpPr>
          <p:nvPr>
            <p:ph type="sldNum" sz="quarter" idx="12"/>
          </p:nvPr>
        </p:nvSpPr>
        <p:spPr/>
        <p:txBody>
          <a:bodyPr/>
          <a:lstStyle/>
          <a:p>
            <a:fld id="{FF091AB3-86A8-4B4B-B762-8FB231F8139A}" type="slidenum">
              <a:rPr lang="en-GB" smtClean="0"/>
              <a:t>‹#›</a:t>
            </a:fld>
            <a:endParaRPr lang="en-GB"/>
          </a:p>
        </p:txBody>
      </p:sp>
    </p:spTree>
    <p:extLst>
      <p:ext uri="{BB962C8B-B14F-4D97-AF65-F5344CB8AC3E}">
        <p14:creationId xmlns:p14="http://schemas.microsoft.com/office/powerpoint/2010/main" val="2203867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1A65-6856-D2E6-FA59-EF486CB734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0E4BE9-5291-564F-1648-FF9A93F56A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180464-1A48-052E-FE82-F3746A0F6C7C}"/>
              </a:ext>
            </a:extLst>
          </p:cNvPr>
          <p:cNvSpPr>
            <a:spLocks noGrp="1"/>
          </p:cNvSpPr>
          <p:nvPr>
            <p:ph type="dt" sz="half" idx="10"/>
          </p:nvPr>
        </p:nvSpPr>
        <p:spPr/>
        <p:txBody>
          <a:bodyPr/>
          <a:lstStyle/>
          <a:p>
            <a:fld id="{49FD9E57-952F-4CD8-96E1-A35AFD8C66CB}" type="datetimeFigureOut">
              <a:rPr lang="en-GB" smtClean="0"/>
              <a:t>10/06/2025</a:t>
            </a:fld>
            <a:endParaRPr lang="en-GB"/>
          </a:p>
        </p:txBody>
      </p:sp>
      <p:sp>
        <p:nvSpPr>
          <p:cNvPr id="5" name="Footer Placeholder 4">
            <a:extLst>
              <a:ext uri="{FF2B5EF4-FFF2-40B4-BE49-F238E27FC236}">
                <a16:creationId xmlns:a16="http://schemas.microsoft.com/office/drawing/2014/main" id="{DE88180E-8FC5-A714-EB43-4D2C3D0A95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291FBB-23DC-E75D-FCC1-9670034B8984}"/>
              </a:ext>
            </a:extLst>
          </p:cNvPr>
          <p:cNvSpPr>
            <a:spLocks noGrp="1"/>
          </p:cNvSpPr>
          <p:nvPr>
            <p:ph type="sldNum" sz="quarter" idx="12"/>
          </p:nvPr>
        </p:nvSpPr>
        <p:spPr/>
        <p:txBody>
          <a:bodyPr/>
          <a:lstStyle/>
          <a:p>
            <a:fld id="{FF091AB3-86A8-4B4B-B762-8FB231F8139A}" type="slidenum">
              <a:rPr lang="en-GB" smtClean="0"/>
              <a:t>‹#›</a:t>
            </a:fld>
            <a:endParaRPr lang="en-GB"/>
          </a:p>
        </p:txBody>
      </p:sp>
    </p:spTree>
    <p:extLst>
      <p:ext uri="{BB962C8B-B14F-4D97-AF65-F5344CB8AC3E}">
        <p14:creationId xmlns:p14="http://schemas.microsoft.com/office/powerpoint/2010/main" val="1222884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C2F1D-6FAF-B10F-5D37-6A87E231B4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B3C2932-28E3-DAEB-2594-06B839BA3E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80758A-9A87-BC2C-820D-3A67A33034DA}"/>
              </a:ext>
            </a:extLst>
          </p:cNvPr>
          <p:cNvSpPr>
            <a:spLocks noGrp="1"/>
          </p:cNvSpPr>
          <p:nvPr>
            <p:ph type="dt" sz="half" idx="10"/>
          </p:nvPr>
        </p:nvSpPr>
        <p:spPr/>
        <p:txBody>
          <a:bodyPr/>
          <a:lstStyle/>
          <a:p>
            <a:fld id="{49FD9E57-952F-4CD8-96E1-A35AFD8C66CB}" type="datetimeFigureOut">
              <a:rPr lang="en-GB" smtClean="0"/>
              <a:t>10/06/2025</a:t>
            </a:fld>
            <a:endParaRPr lang="en-GB"/>
          </a:p>
        </p:txBody>
      </p:sp>
      <p:sp>
        <p:nvSpPr>
          <p:cNvPr id="5" name="Footer Placeholder 4">
            <a:extLst>
              <a:ext uri="{FF2B5EF4-FFF2-40B4-BE49-F238E27FC236}">
                <a16:creationId xmlns:a16="http://schemas.microsoft.com/office/drawing/2014/main" id="{D925BC46-A759-914C-C4A3-8969BB53DC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C09986-099A-9B4B-6486-100E81442A54}"/>
              </a:ext>
            </a:extLst>
          </p:cNvPr>
          <p:cNvSpPr>
            <a:spLocks noGrp="1"/>
          </p:cNvSpPr>
          <p:nvPr>
            <p:ph type="sldNum" sz="quarter" idx="12"/>
          </p:nvPr>
        </p:nvSpPr>
        <p:spPr/>
        <p:txBody>
          <a:bodyPr/>
          <a:lstStyle/>
          <a:p>
            <a:fld id="{FF091AB3-86A8-4B4B-B762-8FB231F8139A}" type="slidenum">
              <a:rPr lang="en-GB" smtClean="0"/>
              <a:t>‹#›</a:t>
            </a:fld>
            <a:endParaRPr lang="en-GB"/>
          </a:p>
        </p:txBody>
      </p:sp>
    </p:spTree>
    <p:extLst>
      <p:ext uri="{BB962C8B-B14F-4D97-AF65-F5344CB8AC3E}">
        <p14:creationId xmlns:p14="http://schemas.microsoft.com/office/powerpoint/2010/main" val="2969003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958F2-A04C-1610-9962-F47BAD18AD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B1E371-C544-1D09-67DE-96CD2F7239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CC54D2A-F475-54C6-2547-71FE02A30C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CD794D-EC70-9742-EA35-A78B052BF524}"/>
              </a:ext>
            </a:extLst>
          </p:cNvPr>
          <p:cNvSpPr>
            <a:spLocks noGrp="1"/>
          </p:cNvSpPr>
          <p:nvPr>
            <p:ph type="dt" sz="half" idx="10"/>
          </p:nvPr>
        </p:nvSpPr>
        <p:spPr/>
        <p:txBody>
          <a:bodyPr/>
          <a:lstStyle/>
          <a:p>
            <a:fld id="{49FD9E57-952F-4CD8-96E1-A35AFD8C66CB}" type="datetimeFigureOut">
              <a:rPr lang="en-GB" smtClean="0"/>
              <a:t>10/06/2025</a:t>
            </a:fld>
            <a:endParaRPr lang="en-GB"/>
          </a:p>
        </p:txBody>
      </p:sp>
      <p:sp>
        <p:nvSpPr>
          <p:cNvPr id="6" name="Footer Placeholder 5">
            <a:extLst>
              <a:ext uri="{FF2B5EF4-FFF2-40B4-BE49-F238E27FC236}">
                <a16:creationId xmlns:a16="http://schemas.microsoft.com/office/drawing/2014/main" id="{9020A9B8-5138-8602-F69A-1D9839121C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7EA67E-9DF7-631F-0C3A-36E33705FA5C}"/>
              </a:ext>
            </a:extLst>
          </p:cNvPr>
          <p:cNvSpPr>
            <a:spLocks noGrp="1"/>
          </p:cNvSpPr>
          <p:nvPr>
            <p:ph type="sldNum" sz="quarter" idx="12"/>
          </p:nvPr>
        </p:nvSpPr>
        <p:spPr/>
        <p:txBody>
          <a:bodyPr/>
          <a:lstStyle/>
          <a:p>
            <a:fld id="{FF091AB3-86A8-4B4B-B762-8FB231F8139A}" type="slidenum">
              <a:rPr lang="en-GB" smtClean="0"/>
              <a:t>‹#›</a:t>
            </a:fld>
            <a:endParaRPr lang="en-GB"/>
          </a:p>
        </p:txBody>
      </p:sp>
    </p:spTree>
    <p:extLst>
      <p:ext uri="{BB962C8B-B14F-4D97-AF65-F5344CB8AC3E}">
        <p14:creationId xmlns:p14="http://schemas.microsoft.com/office/powerpoint/2010/main" val="3808186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86986-4CD5-CE37-DF46-11B82548231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23DE0A-28BE-CCED-054B-4B20A8BE87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10EFC1-19B6-6B1E-41EF-7C91135B51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E22E92-7612-A44A-DF84-D8BE6DBCFD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BE138B-60B8-9143-2D2F-EBBF19B817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5DF9AC-ED02-2FFC-1C57-F1CB140B2B49}"/>
              </a:ext>
            </a:extLst>
          </p:cNvPr>
          <p:cNvSpPr>
            <a:spLocks noGrp="1"/>
          </p:cNvSpPr>
          <p:nvPr>
            <p:ph type="dt" sz="half" idx="10"/>
          </p:nvPr>
        </p:nvSpPr>
        <p:spPr/>
        <p:txBody>
          <a:bodyPr/>
          <a:lstStyle/>
          <a:p>
            <a:fld id="{49FD9E57-952F-4CD8-96E1-A35AFD8C66CB}" type="datetimeFigureOut">
              <a:rPr lang="en-GB" smtClean="0"/>
              <a:t>10/06/2025</a:t>
            </a:fld>
            <a:endParaRPr lang="en-GB"/>
          </a:p>
        </p:txBody>
      </p:sp>
      <p:sp>
        <p:nvSpPr>
          <p:cNvPr id="8" name="Footer Placeholder 7">
            <a:extLst>
              <a:ext uri="{FF2B5EF4-FFF2-40B4-BE49-F238E27FC236}">
                <a16:creationId xmlns:a16="http://schemas.microsoft.com/office/drawing/2014/main" id="{E2BC8538-7CEA-C639-357E-BBC824A6E90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DA87999-E187-977E-CEC7-924A21B119FD}"/>
              </a:ext>
            </a:extLst>
          </p:cNvPr>
          <p:cNvSpPr>
            <a:spLocks noGrp="1"/>
          </p:cNvSpPr>
          <p:nvPr>
            <p:ph type="sldNum" sz="quarter" idx="12"/>
          </p:nvPr>
        </p:nvSpPr>
        <p:spPr/>
        <p:txBody>
          <a:bodyPr/>
          <a:lstStyle/>
          <a:p>
            <a:fld id="{FF091AB3-86A8-4B4B-B762-8FB231F8139A}" type="slidenum">
              <a:rPr lang="en-GB" smtClean="0"/>
              <a:t>‹#›</a:t>
            </a:fld>
            <a:endParaRPr lang="en-GB"/>
          </a:p>
        </p:txBody>
      </p:sp>
    </p:spTree>
    <p:extLst>
      <p:ext uri="{BB962C8B-B14F-4D97-AF65-F5344CB8AC3E}">
        <p14:creationId xmlns:p14="http://schemas.microsoft.com/office/powerpoint/2010/main" val="1388541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CB89-4314-68D6-9990-FB0764E436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A6B689-D72D-DD23-12E9-8CAD1C19D69D}"/>
              </a:ext>
            </a:extLst>
          </p:cNvPr>
          <p:cNvSpPr>
            <a:spLocks noGrp="1"/>
          </p:cNvSpPr>
          <p:nvPr>
            <p:ph type="dt" sz="half" idx="10"/>
          </p:nvPr>
        </p:nvSpPr>
        <p:spPr/>
        <p:txBody>
          <a:bodyPr/>
          <a:lstStyle/>
          <a:p>
            <a:fld id="{49FD9E57-952F-4CD8-96E1-A35AFD8C66CB}" type="datetimeFigureOut">
              <a:rPr lang="en-GB" smtClean="0"/>
              <a:t>10/06/2025</a:t>
            </a:fld>
            <a:endParaRPr lang="en-GB"/>
          </a:p>
        </p:txBody>
      </p:sp>
      <p:sp>
        <p:nvSpPr>
          <p:cNvPr id="4" name="Footer Placeholder 3">
            <a:extLst>
              <a:ext uri="{FF2B5EF4-FFF2-40B4-BE49-F238E27FC236}">
                <a16:creationId xmlns:a16="http://schemas.microsoft.com/office/drawing/2014/main" id="{313E9900-96AD-3C0E-2D7A-7BF88925E75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EA0245A-8445-DA7E-0191-7023A4A3267F}"/>
              </a:ext>
            </a:extLst>
          </p:cNvPr>
          <p:cNvSpPr>
            <a:spLocks noGrp="1"/>
          </p:cNvSpPr>
          <p:nvPr>
            <p:ph type="sldNum" sz="quarter" idx="12"/>
          </p:nvPr>
        </p:nvSpPr>
        <p:spPr/>
        <p:txBody>
          <a:bodyPr/>
          <a:lstStyle/>
          <a:p>
            <a:fld id="{FF091AB3-86A8-4B4B-B762-8FB231F8139A}" type="slidenum">
              <a:rPr lang="en-GB" smtClean="0"/>
              <a:t>‹#›</a:t>
            </a:fld>
            <a:endParaRPr lang="en-GB"/>
          </a:p>
        </p:txBody>
      </p:sp>
    </p:spTree>
    <p:extLst>
      <p:ext uri="{BB962C8B-B14F-4D97-AF65-F5344CB8AC3E}">
        <p14:creationId xmlns:p14="http://schemas.microsoft.com/office/powerpoint/2010/main" val="3554028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2CB8F1-3F7B-59D9-03AA-6C01C1D3E1DE}"/>
              </a:ext>
            </a:extLst>
          </p:cNvPr>
          <p:cNvSpPr>
            <a:spLocks noGrp="1"/>
          </p:cNvSpPr>
          <p:nvPr>
            <p:ph type="dt" sz="half" idx="10"/>
          </p:nvPr>
        </p:nvSpPr>
        <p:spPr/>
        <p:txBody>
          <a:bodyPr/>
          <a:lstStyle/>
          <a:p>
            <a:fld id="{49FD9E57-952F-4CD8-96E1-A35AFD8C66CB}" type="datetimeFigureOut">
              <a:rPr lang="en-GB" smtClean="0"/>
              <a:t>10/06/2025</a:t>
            </a:fld>
            <a:endParaRPr lang="en-GB"/>
          </a:p>
        </p:txBody>
      </p:sp>
      <p:sp>
        <p:nvSpPr>
          <p:cNvPr id="3" name="Footer Placeholder 2">
            <a:extLst>
              <a:ext uri="{FF2B5EF4-FFF2-40B4-BE49-F238E27FC236}">
                <a16:creationId xmlns:a16="http://schemas.microsoft.com/office/drawing/2014/main" id="{27550433-C6AC-5435-520C-D51F81E02B9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8AFBA6-6F26-BC81-A04E-77776F3C6864}"/>
              </a:ext>
            </a:extLst>
          </p:cNvPr>
          <p:cNvSpPr>
            <a:spLocks noGrp="1"/>
          </p:cNvSpPr>
          <p:nvPr>
            <p:ph type="sldNum" sz="quarter" idx="12"/>
          </p:nvPr>
        </p:nvSpPr>
        <p:spPr/>
        <p:txBody>
          <a:bodyPr/>
          <a:lstStyle/>
          <a:p>
            <a:fld id="{FF091AB3-86A8-4B4B-B762-8FB231F8139A}" type="slidenum">
              <a:rPr lang="en-GB" smtClean="0"/>
              <a:t>‹#›</a:t>
            </a:fld>
            <a:endParaRPr lang="en-GB"/>
          </a:p>
        </p:txBody>
      </p:sp>
    </p:spTree>
    <p:extLst>
      <p:ext uri="{BB962C8B-B14F-4D97-AF65-F5344CB8AC3E}">
        <p14:creationId xmlns:p14="http://schemas.microsoft.com/office/powerpoint/2010/main" val="1050579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88599-797D-842B-474A-716FEF1497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9BCA824-04D1-3472-AADC-F81B7F762A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3EE409B-2BD1-F263-3CEF-0315B0ACE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D8C926-75BC-F9B8-921A-BA49D38E3C35}"/>
              </a:ext>
            </a:extLst>
          </p:cNvPr>
          <p:cNvSpPr>
            <a:spLocks noGrp="1"/>
          </p:cNvSpPr>
          <p:nvPr>
            <p:ph type="dt" sz="half" idx="10"/>
          </p:nvPr>
        </p:nvSpPr>
        <p:spPr/>
        <p:txBody>
          <a:bodyPr/>
          <a:lstStyle/>
          <a:p>
            <a:fld id="{49FD9E57-952F-4CD8-96E1-A35AFD8C66CB}" type="datetimeFigureOut">
              <a:rPr lang="en-GB" smtClean="0"/>
              <a:t>10/06/2025</a:t>
            </a:fld>
            <a:endParaRPr lang="en-GB"/>
          </a:p>
        </p:txBody>
      </p:sp>
      <p:sp>
        <p:nvSpPr>
          <p:cNvPr id="6" name="Footer Placeholder 5">
            <a:extLst>
              <a:ext uri="{FF2B5EF4-FFF2-40B4-BE49-F238E27FC236}">
                <a16:creationId xmlns:a16="http://schemas.microsoft.com/office/drawing/2014/main" id="{45B2C637-B78E-184C-CD56-CA906EA3B8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CA1E40-A5F4-FADD-7FD7-559F55849461}"/>
              </a:ext>
            </a:extLst>
          </p:cNvPr>
          <p:cNvSpPr>
            <a:spLocks noGrp="1"/>
          </p:cNvSpPr>
          <p:nvPr>
            <p:ph type="sldNum" sz="quarter" idx="12"/>
          </p:nvPr>
        </p:nvSpPr>
        <p:spPr/>
        <p:txBody>
          <a:bodyPr/>
          <a:lstStyle/>
          <a:p>
            <a:fld id="{FF091AB3-86A8-4B4B-B762-8FB231F8139A}" type="slidenum">
              <a:rPr lang="en-GB" smtClean="0"/>
              <a:t>‹#›</a:t>
            </a:fld>
            <a:endParaRPr lang="en-GB"/>
          </a:p>
        </p:txBody>
      </p:sp>
    </p:spTree>
    <p:extLst>
      <p:ext uri="{BB962C8B-B14F-4D97-AF65-F5344CB8AC3E}">
        <p14:creationId xmlns:p14="http://schemas.microsoft.com/office/powerpoint/2010/main" val="2488733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46B1F-449D-90E1-00B8-690D59BC51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F63DA2-C350-B59B-E215-427C080E57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4BFE7F9-45DA-AC0D-DCFB-4ABDEB419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BD2E4F-7D03-374A-CC7E-79FD944395E0}"/>
              </a:ext>
            </a:extLst>
          </p:cNvPr>
          <p:cNvSpPr>
            <a:spLocks noGrp="1"/>
          </p:cNvSpPr>
          <p:nvPr>
            <p:ph type="dt" sz="half" idx="10"/>
          </p:nvPr>
        </p:nvSpPr>
        <p:spPr/>
        <p:txBody>
          <a:bodyPr/>
          <a:lstStyle/>
          <a:p>
            <a:fld id="{49FD9E57-952F-4CD8-96E1-A35AFD8C66CB}" type="datetimeFigureOut">
              <a:rPr lang="en-GB" smtClean="0"/>
              <a:t>10/06/2025</a:t>
            </a:fld>
            <a:endParaRPr lang="en-GB"/>
          </a:p>
        </p:txBody>
      </p:sp>
      <p:sp>
        <p:nvSpPr>
          <p:cNvPr id="6" name="Footer Placeholder 5">
            <a:extLst>
              <a:ext uri="{FF2B5EF4-FFF2-40B4-BE49-F238E27FC236}">
                <a16:creationId xmlns:a16="http://schemas.microsoft.com/office/drawing/2014/main" id="{318E34C5-FF2E-276B-0352-4835A3D0E2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56A6CA-F1B9-0111-2F77-94B9A6DF8964}"/>
              </a:ext>
            </a:extLst>
          </p:cNvPr>
          <p:cNvSpPr>
            <a:spLocks noGrp="1"/>
          </p:cNvSpPr>
          <p:nvPr>
            <p:ph type="sldNum" sz="quarter" idx="12"/>
          </p:nvPr>
        </p:nvSpPr>
        <p:spPr/>
        <p:txBody>
          <a:bodyPr/>
          <a:lstStyle/>
          <a:p>
            <a:fld id="{FF091AB3-86A8-4B4B-B762-8FB231F8139A}" type="slidenum">
              <a:rPr lang="en-GB" smtClean="0"/>
              <a:t>‹#›</a:t>
            </a:fld>
            <a:endParaRPr lang="en-GB"/>
          </a:p>
        </p:txBody>
      </p:sp>
    </p:spTree>
    <p:extLst>
      <p:ext uri="{BB962C8B-B14F-4D97-AF65-F5344CB8AC3E}">
        <p14:creationId xmlns:p14="http://schemas.microsoft.com/office/powerpoint/2010/main" val="1936081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7F5E0-FDC4-A653-A39E-3831F976C4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4E0D43-C9C7-B822-7FB5-BA3E3FDDAF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481AEE-4AA2-9D9B-5F37-07B01DC134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FD9E57-952F-4CD8-96E1-A35AFD8C66CB}" type="datetimeFigureOut">
              <a:rPr lang="en-GB" smtClean="0"/>
              <a:t>10/06/2025</a:t>
            </a:fld>
            <a:endParaRPr lang="en-GB"/>
          </a:p>
        </p:txBody>
      </p:sp>
      <p:sp>
        <p:nvSpPr>
          <p:cNvPr id="5" name="Footer Placeholder 4">
            <a:extLst>
              <a:ext uri="{FF2B5EF4-FFF2-40B4-BE49-F238E27FC236}">
                <a16:creationId xmlns:a16="http://schemas.microsoft.com/office/drawing/2014/main" id="{4B5EA48E-DE59-6A9D-919D-105E221D65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165804-4F9E-8D1D-2B94-9E81B04B30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091AB3-86A8-4B4B-B762-8FB231F8139A}" type="slidenum">
              <a:rPr lang="en-GB" smtClean="0"/>
              <a:t>‹#›</a:t>
            </a:fld>
            <a:endParaRPr lang="en-GB"/>
          </a:p>
        </p:txBody>
      </p:sp>
    </p:spTree>
    <p:extLst>
      <p:ext uri="{BB962C8B-B14F-4D97-AF65-F5344CB8AC3E}">
        <p14:creationId xmlns:p14="http://schemas.microsoft.com/office/powerpoint/2010/main" val="4241800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customXml" Target="../ink/ink1.xm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hyperlink" Target="mailto:doorsopendays@gbpt.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2.png"/><Relationship Id="rId4" Type="http://schemas.openxmlformats.org/officeDocument/2006/relationships/hyperlink" Target="https://www.doorsopendays.org.uk/organise/insurance-and-risk-assessments"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3QeUcGu3nF8?feature=oembed" TargetMode="Externa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mailto:doorsopendays@gbpt.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hyperlink" Target="https://glasgowdoorsopendays.org.uk/" TargetMode="External"/><Relationship Id="rId2" Type="http://schemas.openxmlformats.org/officeDocument/2006/relationships/hyperlink" Target="http://www.gbpt.org/"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a:p>
        </p:txBody>
      </p:sp>
      <p:sp>
        <p:nvSpPr>
          <p:cNvPr id="2" name="Title 1"/>
          <p:cNvSpPr>
            <a:spLocks noGrp="1"/>
          </p:cNvSpPr>
          <p:nvPr>
            <p:ph type="ctrTitle"/>
          </p:nvPr>
        </p:nvSpPr>
        <p:spPr/>
        <p:txBody>
          <a:bodyPr/>
          <a:lstStyle/>
          <a:p>
            <a:endParaRPr lang="en-GB"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D871FA44-CCC7-EB70-0603-7F2B3CFF2B42}"/>
                  </a:ext>
                </a:extLst>
              </p14:cNvPr>
              <p14:cNvContentPartPr/>
              <p14:nvPr/>
            </p14:nvContentPartPr>
            <p14:xfrm>
              <a:off x="1242129" y="1932337"/>
              <a:ext cx="2038320" cy="2637360"/>
            </p14:xfrm>
          </p:contentPart>
        </mc:Choice>
        <mc:Fallback xmlns="">
          <p:pic>
            <p:nvPicPr>
              <p:cNvPr id="4" name="Ink 3">
                <a:extLst>
                  <a:ext uri="{FF2B5EF4-FFF2-40B4-BE49-F238E27FC236}">
                    <a16:creationId xmlns:a16="http://schemas.microsoft.com/office/drawing/2014/main" id="{D871FA44-CCC7-EB70-0603-7F2B3CFF2B42}"/>
                  </a:ext>
                </a:extLst>
              </p:cNvPr>
              <p:cNvPicPr/>
              <p:nvPr/>
            </p:nvPicPr>
            <p:blipFill>
              <a:blip r:embed="rId5"/>
              <a:stretch>
                <a:fillRect/>
              </a:stretch>
            </p:blipFill>
            <p:spPr>
              <a:xfrm>
                <a:off x="1188129" y="1824337"/>
                <a:ext cx="2145960" cy="2853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9EA1E06A-CA33-FCB2-1A37-56C038AEAC5E}"/>
                  </a:ext>
                </a:extLst>
              </p14:cNvPr>
              <p14:cNvContentPartPr/>
              <p14:nvPr/>
            </p14:nvContentPartPr>
            <p14:xfrm>
              <a:off x="1190289" y="551737"/>
              <a:ext cx="2778120" cy="123120"/>
            </p14:xfrm>
          </p:contentPart>
        </mc:Choice>
        <mc:Fallback xmlns="">
          <p:pic>
            <p:nvPicPr>
              <p:cNvPr id="5" name="Ink 4">
                <a:extLst>
                  <a:ext uri="{FF2B5EF4-FFF2-40B4-BE49-F238E27FC236}">
                    <a16:creationId xmlns:a16="http://schemas.microsoft.com/office/drawing/2014/main" id="{9EA1E06A-CA33-FCB2-1A37-56C038AEAC5E}"/>
                  </a:ext>
                </a:extLst>
              </p:cNvPr>
              <p:cNvPicPr/>
              <p:nvPr/>
            </p:nvPicPr>
            <p:blipFill>
              <a:blip r:embed="rId7"/>
              <a:stretch>
                <a:fillRect/>
              </a:stretch>
            </p:blipFill>
            <p:spPr>
              <a:xfrm>
                <a:off x="1136289" y="444097"/>
                <a:ext cx="2885760" cy="338760"/>
              </a:xfrm>
              <a:prstGeom prst="rect">
                <a:avLst/>
              </a:prstGeom>
            </p:spPr>
          </p:pic>
        </mc:Fallback>
      </mc:AlternateContent>
      <p:pic>
        <p:nvPicPr>
          <p:cNvPr id="7" name="Picture 6">
            <a:extLst>
              <a:ext uri="{FF2B5EF4-FFF2-40B4-BE49-F238E27FC236}">
                <a16:creationId xmlns:a16="http://schemas.microsoft.com/office/drawing/2014/main" id="{6E0CE82B-05EB-E1C5-EA2D-8D8F9C77FE41}"/>
              </a:ext>
            </a:extLst>
          </p:cNvPr>
          <p:cNvPicPr>
            <a:picLocks noChangeAspect="1"/>
          </p:cNvPicPr>
          <p:nvPr/>
        </p:nvPicPr>
        <p:blipFill>
          <a:blip r:embed="rId8"/>
          <a:stretch>
            <a:fillRect/>
          </a:stretch>
        </p:blipFill>
        <p:spPr>
          <a:xfrm>
            <a:off x="604071" y="351995"/>
            <a:ext cx="10983858" cy="6154009"/>
          </a:xfrm>
          <a:prstGeom prst="rect">
            <a:avLst/>
          </a:prstGeom>
        </p:spPr>
      </p:pic>
    </p:spTree>
    <p:extLst>
      <p:ext uri="{BB962C8B-B14F-4D97-AF65-F5344CB8AC3E}">
        <p14:creationId xmlns:p14="http://schemas.microsoft.com/office/powerpoint/2010/main" val="176519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7723" b="7723"/>
          <a:stretch/>
        </p:blipFill>
        <p:spPr>
          <a:xfrm>
            <a:off x="1" y="-14514"/>
            <a:ext cx="12191999" cy="6872514"/>
          </a:xfrm>
        </p:spPr>
      </p:pic>
      <p:sp>
        <p:nvSpPr>
          <p:cNvPr id="5" name="TextBox 4">
            <a:extLst>
              <a:ext uri="{FF2B5EF4-FFF2-40B4-BE49-F238E27FC236}">
                <a16:creationId xmlns:a16="http://schemas.microsoft.com/office/drawing/2014/main" id="{4B2AFFDC-01E7-BF4A-B830-227CDA92AF1F}"/>
              </a:ext>
            </a:extLst>
          </p:cNvPr>
          <p:cNvSpPr txBox="1"/>
          <p:nvPr/>
        </p:nvSpPr>
        <p:spPr>
          <a:xfrm>
            <a:off x="154983" y="6308209"/>
            <a:ext cx="1545616" cy="369332"/>
          </a:xfrm>
          <a:prstGeom prst="rect">
            <a:avLst/>
          </a:prstGeom>
          <a:noFill/>
        </p:spPr>
        <p:txBody>
          <a:bodyPr wrap="none" rtlCol="0">
            <a:spAutoFit/>
          </a:bodyPr>
          <a:lstStyle/>
          <a:p>
            <a:r>
              <a:rPr lang="en-US" dirty="0">
                <a:solidFill>
                  <a:schemeClr val="bg1"/>
                </a:solidFill>
                <a:latin typeface="Josefin Sans" pitchFamily="2" charset="0"/>
              </a:rPr>
              <a:t>Sheriff Court</a:t>
            </a:r>
          </a:p>
        </p:txBody>
      </p:sp>
    </p:spTree>
    <p:extLst>
      <p:ext uri="{BB962C8B-B14F-4D97-AF65-F5344CB8AC3E}">
        <p14:creationId xmlns:p14="http://schemas.microsoft.com/office/powerpoint/2010/main" val="1614407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7634" b="7634"/>
          <a:stretch/>
        </p:blipFill>
        <p:spPr>
          <a:xfrm>
            <a:off x="0" y="-29029"/>
            <a:ext cx="12192000" cy="6887029"/>
          </a:xfrm>
        </p:spPr>
      </p:pic>
      <p:sp>
        <p:nvSpPr>
          <p:cNvPr id="3" name="TextBox 2">
            <a:extLst>
              <a:ext uri="{FF2B5EF4-FFF2-40B4-BE49-F238E27FC236}">
                <a16:creationId xmlns:a16="http://schemas.microsoft.com/office/drawing/2014/main" id="{5EC38F28-DADC-B745-8B8C-5D8190379617}"/>
              </a:ext>
            </a:extLst>
          </p:cNvPr>
          <p:cNvSpPr txBox="1"/>
          <p:nvPr/>
        </p:nvSpPr>
        <p:spPr>
          <a:xfrm>
            <a:off x="201478" y="6478287"/>
            <a:ext cx="1598515" cy="369332"/>
          </a:xfrm>
          <a:prstGeom prst="rect">
            <a:avLst/>
          </a:prstGeom>
          <a:noFill/>
        </p:spPr>
        <p:txBody>
          <a:bodyPr wrap="none" rtlCol="0">
            <a:spAutoFit/>
          </a:bodyPr>
          <a:lstStyle/>
          <a:p>
            <a:r>
              <a:rPr lang="en-US" dirty="0">
                <a:solidFill>
                  <a:schemeClr val="bg1"/>
                </a:solidFill>
                <a:latin typeface="Josefin Sans" pitchFamily="2" charset="0"/>
              </a:rPr>
              <a:t>GSA Archives</a:t>
            </a:r>
          </a:p>
        </p:txBody>
      </p:sp>
    </p:spTree>
    <p:extLst>
      <p:ext uri="{BB962C8B-B14F-4D97-AF65-F5344CB8AC3E}">
        <p14:creationId xmlns:p14="http://schemas.microsoft.com/office/powerpoint/2010/main" val="116436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194" y="50121"/>
            <a:ext cx="10515600" cy="1325563"/>
          </a:xfrm>
        </p:spPr>
        <p:txBody>
          <a:bodyPr>
            <a:normAutofit/>
          </a:bodyPr>
          <a:lstStyle/>
          <a:p>
            <a:r>
              <a:rPr lang="en-GB" sz="3200" dirty="0">
                <a:solidFill>
                  <a:srgbClr val="009999"/>
                </a:solidFill>
                <a:latin typeface="Josefin Sans" pitchFamily="2" charset="0"/>
              </a:rPr>
              <a:t>What are we looking for?</a:t>
            </a:r>
          </a:p>
        </p:txBody>
      </p:sp>
      <p:sp>
        <p:nvSpPr>
          <p:cNvPr id="3" name="Content Placeholder 2"/>
          <p:cNvSpPr>
            <a:spLocks noGrp="1"/>
          </p:cNvSpPr>
          <p:nvPr>
            <p:ph idx="1"/>
          </p:nvPr>
        </p:nvSpPr>
        <p:spPr>
          <a:xfrm>
            <a:off x="430794" y="1535913"/>
            <a:ext cx="5812972" cy="4688343"/>
          </a:xfrm>
        </p:spPr>
        <p:txBody>
          <a:bodyPr/>
          <a:lstStyle/>
          <a:p>
            <a:r>
              <a:rPr lang="en-GB" dirty="0">
                <a:latin typeface="Brandon Grotesque Regular" panose="020B0503020203060202" pitchFamily="34" charset="0"/>
              </a:rPr>
              <a:t>Relating to the Glasgow Doors Open Days aims and mission</a:t>
            </a:r>
          </a:p>
          <a:p>
            <a:pPr marL="0" indent="0">
              <a:buNone/>
            </a:pPr>
            <a:endParaRPr lang="en-GB" dirty="0">
              <a:latin typeface="Brandon Grotesque Regular" panose="020B0503020203060202" pitchFamily="34" charset="0"/>
            </a:endParaRPr>
          </a:p>
          <a:p>
            <a:r>
              <a:rPr lang="en-GB" dirty="0">
                <a:latin typeface="Brandon Grotesque Regular" panose="020B0503020203060202" pitchFamily="34" charset="0"/>
              </a:rPr>
              <a:t>Free to attend</a:t>
            </a:r>
          </a:p>
          <a:p>
            <a:pPr>
              <a:buFontTx/>
              <a:buChar char="-"/>
            </a:pPr>
            <a:endParaRPr lang="en-GB" dirty="0">
              <a:latin typeface="Brandon Grotesque Regular" panose="020B0503020203060202" pitchFamily="34" charset="0"/>
            </a:endParaRPr>
          </a:p>
          <a:p>
            <a:r>
              <a:rPr lang="en-GB" dirty="0">
                <a:latin typeface="Brandon Grotesque Regular" panose="020B0503020203060202" pitchFamily="34" charset="0"/>
              </a:rPr>
              <a:t>Something extra during doors open days</a:t>
            </a:r>
          </a:p>
          <a:p>
            <a:pPr marL="0" indent="0">
              <a:buNone/>
            </a:pPr>
            <a:endParaRPr lang="en-GB" dirty="0">
              <a:latin typeface="Brandon Grotesque Regular" panose="020B0503020203060202"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9513" y="-931229"/>
            <a:ext cx="5192487" cy="7789229"/>
          </a:xfrm>
          <a:prstGeom prst="rect">
            <a:avLst/>
          </a:prstGeom>
        </p:spPr>
      </p:pic>
      <p:pic>
        <p:nvPicPr>
          <p:cNvPr id="5" name="image1.jpg" descr="A blue and white sign&#10;&#10;AI-generated content may be incorrect.">
            <a:extLst>
              <a:ext uri="{FF2B5EF4-FFF2-40B4-BE49-F238E27FC236}">
                <a16:creationId xmlns:a16="http://schemas.microsoft.com/office/drawing/2014/main" id="{DDE352DD-7798-97CB-959E-5BC7719EF3EC}"/>
              </a:ext>
            </a:extLst>
          </p:cNvPr>
          <p:cNvPicPr/>
          <p:nvPr/>
        </p:nvPicPr>
        <p:blipFill>
          <a:blip r:embed="rId4"/>
          <a:srcRect/>
          <a:stretch>
            <a:fillRect/>
          </a:stretch>
        </p:blipFill>
        <p:spPr>
          <a:xfrm>
            <a:off x="4279272" y="5489135"/>
            <a:ext cx="2438400" cy="895350"/>
          </a:xfrm>
          <a:prstGeom prst="rect">
            <a:avLst/>
          </a:prstGeom>
          <a:ln/>
        </p:spPr>
      </p:pic>
    </p:spTree>
    <p:extLst>
      <p:ext uri="{BB962C8B-B14F-4D97-AF65-F5344CB8AC3E}">
        <p14:creationId xmlns:p14="http://schemas.microsoft.com/office/powerpoint/2010/main" val="2724321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9755" y="163811"/>
            <a:ext cx="4621040" cy="1325563"/>
          </a:xfrm>
        </p:spPr>
        <p:txBody>
          <a:bodyPr>
            <a:normAutofit/>
          </a:bodyPr>
          <a:lstStyle/>
          <a:p>
            <a:r>
              <a:rPr lang="en-GB" sz="2800" b="1" dirty="0">
                <a:solidFill>
                  <a:srgbClr val="009999"/>
                </a:solidFill>
                <a:latin typeface="Josefin Sans" pitchFamily="2" charset="0"/>
              </a:rPr>
              <a:t>FESTIVAL AIMS</a:t>
            </a:r>
          </a:p>
        </p:txBody>
      </p:sp>
      <p:sp>
        <p:nvSpPr>
          <p:cNvPr id="3" name="Content Placeholder 2"/>
          <p:cNvSpPr>
            <a:spLocks noGrp="1"/>
          </p:cNvSpPr>
          <p:nvPr>
            <p:ph idx="1"/>
          </p:nvPr>
        </p:nvSpPr>
        <p:spPr/>
        <p:txBody>
          <a:bodyPr>
            <a:normAutofit/>
          </a:bodyPr>
          <a:lstStyle/>
          <a:p>
            <a:r>
              <a:rPr lang="en-GB" sz="2400" dirty="0">
                <a:latin typeface="Josefin Sans" pitchFamily="2" charset="0"/>
              </a:rPr>
              <a:t>To increase the number of Glaswegians and visitors who are engaged in celebrating and learning about Glasgow’s rich built heritage, architecture and culture. </a:t>
            </a:r>
          </a:p>
          <a:p>
            <a:endParaRPr lang="en-GB" sz="2400" dirty="0">
              <a:latin typeface="Josefin Sans" pitchFamily="2" charset="0"/>
            </a:endParaRPr>
          </a:p>
          <a:p>
            <a:r>
              <a:rPr lang="en-GB" sz="2400" dirty="0">
                <a:latin typeface="Josefin Sans" pitchFamily="2" charset="0"/>
              </a:rPr>
              <a:t>To increase the profile of Glasgow as a destination for domestic and international tourists who are interested in history, heritage and built environment.</a:t>
            </a:r>
          </a:p>
          <a:p>
            <a:endParaRPr lang="en-GB" sz="2400" dirty="0">
              <a:latin typeface="Josefin Sans" pitchFamily="2" charset="0"/>
            </a:endParaRPr>
          </a:p>
          <a:p>
            <a:r>
              <a:rPr lang="en-GB" sz="2400" dirty="0">
                <a:latin typeface="Josefin Sans" pitchFamily="2" charset="0"/>
              </a:rPr>
              <a:t>To provide public education and opportunities to stimulate discussion of current issues in design, planning and preservation of heritage buildings</a:t>
            </a:r>
          </a:p>
          <a:p>
            <a:pPr marL="0" indent="0">
              <a:buNone/>
            </a:pPr>
            <a:endParaRPr lang="en-GB" dirty="0">
              <a:latin typeface="Josefin Sans" pitchFamily="2" charset="0"/>
            </a:endParaRPr>
          </a:p>
        </p:txBody>
      </p:sp>
      <p:pic>
        <p:nvPicPr>
          <p:cNvPr id="4" name="image1.jpg" descr="A blue and white sign&#10;&#10;AI-generated content may be incorrect.">
            <a:extLst>
              <a:ext uri="{FF2B5EF4-FFF2-40B4-BE49-F238E27FC236}">
                <a16:creationId xmlns:a16="http://schemas.microsoft.com/office/drawing/2014/main" id="{FCAFB052-7989-A11C-C099-D8C1C1594E58}"/>
              </a:ext>
            </a:extLst>
          </p:cNvPr>
          <p:cNvPicPr/>
          <p:nvPr/>
        </p:nvPicPr>
        <p:blipFill>
          <a:blip r:embed="rId3"/>
          <a:srcRect/>
          <a:stretch>
            <a:fillRect/>
          </a:stretch>
        </p:blipFill>
        <p:spPr>
          <a:xfrm>
            <a:off x="549243" y="378918"/>
            <a:ext cx="2438400" cy="895350"/>
          </a:xfrm>
          <a:prstGeom prst="rect">
            <a:avLst/>
          </a:prstGeom>
          <a:ln/>
        </p:spPr>
      </p:pic>
    </p:spTree>
    <p:extLst>
      <p:ext uri="{BB962C8B-B14F-4D97-AF65-F5344CB8AC3E}">
        <p14:creationId xmlns:p14="http://schemas.microsoft.com/office/powerpoint/2010/main" val="1049226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1005" y="1717812"/>
            <a:ext cx="10659735" cy="4316940"/>
          </a:xfrm>
        </p:spPr>
        <p:txBody>
          <a:bodyPr>
            <a:noAutofit/>
          </a:bodyPr>
          <a:lstStyle/>
          <a:p>
            <a:pPr marL="0" indent="0">
              <a:buNone/>
            </a:pPr>
            <a:endParaRPr lang="en-GB" sz="2400" dirty="0">
              <a:solidFill>
                <a:srgbClr val="191F31"/>
              </a:solidFill>
              <a:latin typeface="Josefin Sans" pitchFamily="2" charset="0"/>
            </a:endParaRPr>
          </a:p>
          <a:p>
            <a:r>
              <a:rPr lang="en-GB" sz="2400" dirty="0">
                <a:solidFill>
                  <a:srgbClr val="191F31"/>
                </a:solidFill>
                <a:latin typeface="Josefin Sans" pitchFamily="2" charset="0"/>
              </a:rPr>
              <a:t>Celebrating the city’s architecture, culture and heritage through a free programme of open buildings and events.</a:t>
            </a:r>
          </a:p>
          <a:p>
            <a:pPr marL="0" indent="0">
              <a:lnSpc>
                <a:spcPct val="120000"/>
              </a:lnSpc>
              <a:buNone/>
            </a:pPr>
            <a:endParaRPr lang="en-GB" sz="2400" dirty="0">
              <a:solidFill>
                <a:srgbClr val="191F31"/>
              </a:solidFill>
              <a:latin typeface="Josefin Sans" pitchFamily="2" charset="0"/>
            </a:endParaRPr>
          </a:p>
          <a:p>
            <a:pPr>
              <a:lnSpc>
                <a:spcPct val="120000"/>
              </a:lnSpc>
            </a:pPr>
            <a:r>
              <a:rPr lang="en-GB" sz="2400" dirty="0">
                <a:solidFill>
                  <a:srgbClr val="191F31"/>
                </a:solidFill>
                <a:latin typeface="Josefin Sans" pitchFamily="2" charset="0"/>
              </a:rPr>
              <a:t>To increase civic pride among Glaswegians and to broaden awareness of the city's rich built &amp; cultural heritage at local, national &amp; international levels.</a:t>
            </a:r>
          </a:p>
          <a:p>
            <a:pPr marL="0" indent="0">
              <a:lnSpc>
                <a:spcPct val="120000"/>
              </a:lnSpc>
              <a:buNone/>
            </a:pPr>
            <a:br>
              <a:rPr lang="en-GB" sz="2000" dirty="0">
                <a:solidFill>
                  <a:srgbClr val="191F31"/>
                </a:solidFill>
                <a:latin typeface="Josefin Sans" pitchFamily="2" charset="0"/>
              </a:rPr>
            </a:br>
            <a:endParaRPr lang="en-GB" sz="2000" dirty="0">
              <a:solidFill>
                <a:srgbClr val="191F31"/>
              </a:solidFill>
              <a:latin typeface="Josefin Sans" pitchFamily="2" charset="0"/>
            </a:endParaRPr>
          </a:p>
        </p:txBody>
      </p:sp>
      <p:pic>
        <p:nvPicPr>
          <p:cNvPr id="4" name="image1.jpg" descr="A blue and white sign&#10;&#10;AI-generated content may be incorrect.">
            <a:extLst>
              <a:ext uri="{FF2B5EF4-FFF2-40B4-BE49-F238E27FC236}">
                <a16:creationId xmlns:a16="http://schemas.microsoft.com/office/drawing/2014/main" id="{0D0358F0-C1D3-6AE8-4570-118BF931C719}"/>
              </a:ext>
            </a:extLst>
          </p:cNvPr>
          <p:cNvPicPr/>
          <p:nvPr/>
        </p:nvPicPr>
        <p:blipFill>
          <a:blip r:embed="rId3"/>
          <a:srcRect/>
          <a:stretch>
            <a:fillRect/>
          </a:stretch>
        </p:blipFill>
        <p:spPr>
          <a:xfrm>
            <a:off x="322907" y="509729"/>
            <a:ext cx="2438400" cy="895350"/>
          </a:xfrm>
          <a:prstGeom prst="rect">
            <a:avLst/>
          </a:prstGeom>
          <a:ln/>
        </p:spPr>
      </p:pic>
      <p:sp>
        <p:nvSpPr>
          <p:cNvPr id="7" name="Title 1">
            <a:extLst>
              <a:ext uri="{FF2B5EF4-FFF2-40B4-BE49-F238E27FC236}">
                <a16:creationId xmlns:a16="http://schemas.microsoft.com/office/drawing/2014/main" id="{B54FEDD1-3DAB-104D-13EE-6493EE697020}"/>
              </a:ext>
            </a:extLst>
          </p:cNvPr>
          <p:cNvSpPr>
            <a:spLocks noGrp="1"/>
          </p:cNvSpPr>
          <p:nvPr>
            <p:ph type="title"/>
          </p:nvPr>
        </p:nvSpPr>
        <p:spPr>
          <a:xfrm>
            <a:off x="3699755" y="163811"/>
            <a:ext cx="4621040" cy="1325563"/>
          </a:xfrm>
        </p:spPr>
        <p:txBody>
          <a:bodyPr>
            <a:normAutofit/>
          </a:bodyPr>
          <a:lstStyle/>
          <a:p>
            <a:r>
              <a:rPr lang="en-GB" sz="2800" b="1" dirty="0">
                <a:solidFill>
                  <a:srgbClr val="009999"/>
                </a:solidFill>
                <a:latin typeface="Josefin Sans" pitchFamily="2" charset="0"/>
              </a:rPr>
              <a:t>FESTIVAL MISSION</a:t>
            </a:r>
          </a:p>
        </p:txBody>
      </p:sp>
    </p:spTree>
    <p:extLst>
      <p:ext uri="{BB962C8B-B14F-4D97-AF65-F5344CB8AC3E}">
        <p14:creationId xmlns:p14="http://schemas.microsoft.com/office/powerpoint/2010/main" val="1420981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2A0C0-14C6-0E58-BDE4-3A7B2BC79B5B}"/>
              </a:ext>
            </a:extLst>
          </p:cNvPr>
          <p:cNvPicPr>
            <a:picLocks noChangeAspect="1"/>
          </p:cNvPicPr>
          <p:nvPr/>
        </p:nvPicPr>
        <p:blipFill>
          <a:blip r:embed="rId2"/>
          <a:stretch>
            <a:fillRect/>
          </a:stretch>
        </p:blipFill>
        <p:spPr>
          <a:xfrm>
            <a:off x="1321808" y="0"/>
            <a:ext cx="9080624" cy="6890726"/>
          </a:xfrm>
          <a:prstGeom prst="rect">
            <a:avLst/>
          </a:prstGeom>
        </p:spPr>
      </p:pic>
    </p:spTree>
    <p:extLst>
      <p:ext uri="{BB962C8B-B14F-4D97-AF65-F5344CB8AC3E}">
        <p14:creationId xmlns:p14="http://schemas.microsoft.com/office/powerpoint/2010/main" val="88684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60533E-50F3-741B-205D-72B7400EBAB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3250F88-D706-2D4F-8FF0-0FF39DF8A4ED}"/>
              </a:ext>
            </a:extLst>
          </p:cNvPr>
          <p:cNvPicPr>
            <a:picLocks noChangeAspect="1"/>
          </p:cNvPicPr>
          <p:nvPr/>
        </p:nvPicPr>
        <p:blipFill>
          <a:blip r:embed="rId2"/>
          <a:stretch>
            <a:fillRect/>
          </a:stretch>
        </p:blipFill>
        <p:spPr>
          <a:xfrm>
            <a:off x="72086" y="300859"/>
            <a:ext cx="11812438" cy="6020000"/>
          </a:xfrm>
          <a:prstGeom prst="rect">
            <a:avLst/>
          </a:prstGeom>
        </p:spPr>
      </p:pic>
      <p:pic>
        <p:nvPicPr>
          <p:cNvPr id="6" name="image1.jpg" descr="A blue and white sign&#10;&#10;AI-generated content may be incorrect.">
            <a:extLst>
              <a:ext uri="{FF2B5EF4-FFF2-40B4-BE49-F238E27FC236}">
                <a16:creationId xmlns:a16="http://schemas.microsoft.com/office/drawing/2014/main" id="{3510B360-C57E-B831-8ECB-D15372A8AD99}"/>
              </a:ext>
            </a:extLst>
          </p:cNvPr>
          <p:cNvPicPr/>
          <p:nvPr/>
        </p:nvPicPr>
        <p:blipFill>
          <a:blip r:embed="rId3"/>
          <a:srcRect/>
          <a:stretch>
            <a:fillRect/>
          </a:stretch>
        </p:blipFill>
        <p:spPr>
          <a:xfrm>
            <a:off x="485870" y="233362"/>
            <a:ext cx="2438400" cy="895350"/>
          </a:xfrm>
          <a:prstGeom prst="rect">
            <a:avLst/>
          </a:prstGeom>
          <a:ln/>
        </p:spPr>
      </p:pic>
    </p:spTree>
    <p:extLst>
      <p:ext uri="{BB962C8B-B14F-4D97-AF65-F5344CB8AC3E}">
        <p14:creationId xmlns:p14="http://schemas.microsoft.com/office/powerpoint/2010/main" val="3361691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F97C7-6125-4DEB-809A-D66F053C3A23}"/>
              </a:ext>
            </a:extLst>
          </p:cNvPr>
          <p:cNvSpPr>
            <a:spLocks noGrp="1"/>
          </p:cNvSpPr>
          <p:nvPr>
            <p:ph type="title"/>
          </p:nvPr>
        </p:nvSpPr>
        <p:spPr>
          <a:xfrm>
            <a:off x="723900" y="374486"/>
            <a:ext cx="7861910" cy="834216"/>
          </a:xfrm>
        </p:spPr>
        <p:txBody>
          <a:bodyPr>
            <a:noAutofit/>
          </a:bodyPr>
          <a:lstStyle/>
          <a:p>
            <a:r>
              <a:rPr lang="en-US" sz="2800" dirty="0">
                <a:solidFill>
                  <a:srgbClr val="009999"/>
                </a:solidFill>
                <a:latin typeface="Josefin Sans" pitchFamily="2" charset="0"/>
              </a:rPr>
              <a:t>How to make your event fit </a:t>
            </a:r>
            <a:br>
              <a:rPr lang="en-US" sz="2800" dirty="0">
                <a:solidFill>
                  <a:srgbClr val="009999"/>
                </a:solidFill>
                <a:latin typeface="Josefin Sans" pitchFamily="2" charset="0"/>
              </a:rPr>
            </a:br>
            <a:r>
              <a:rPr lang="en-US" sz="2800" dirty="0">
                <a:solidFill>
                  <a:srgbClr val="009999"/>
                </a:solidFill>
                <a:latin typeface="Josefin Sans" pitchFamily="2" charset="0"/>
              </a:rPr>
              <a:t>the festival </a:t>
            </a:r>
            <a:r>
              <a:rPr lang="en-US" sz="2800" dirty="0" err="1">
                <a:solidFill>
                  <a:srgbClr val="009999"/>
                </a:solidFill>
                <a:latin typeface="Josefin Sans" pitchFamily="2" charset="0"/>
              </a:rPr>
              <a:t>programme</a:t>
            </a:r>
            <a:r>
              <a:rPr lang="en-US" sz="2800" dirty="0">
                <a:solidFill>
                  <a:srgbClr val="009999"/>
                </a:solidFill>
                <a:latin typeface="Josefin Sans" pitchFamily="2" charset="0"/>
              </a:rPr>
              <a:t>?</a:t>
            </a:r>
            <a:endParaRPr lang="en-GB" sz="2800" dirty="0">
              <a:solidFill>
                <a:srgbClr val="009999"/>
              </a:solidFill>
            </a:endParaRPr>
          </a:p>
        </p:txBody>
      </p:sp>
      <p:sp>
        <p:nvSpPr>
          <p:cNvPr id="3" name="Content Placeholder 2">
            <a:extLst>
              <a:ext uri="{FF2B5EF4-FFF2-40B4-BE49-F238E27FC236}">
                <a16:creationId xmlns:a16="http://schemas.microsoft.com/office/drawing/2014/main" id="{0A5F286B-C2B2-45EE-8972-269E3A6E2405}"/>
              </a:ext>
            </a:extLst>
          </p:cNvPr>
          <p:cNvSpPr>
            <a:spLocks noGrp="1"/>
          </p:cNvSpPr>
          <p:nvPr>
            <p:ph idx="1"/>
          </p:nvPr>
        </p:nvSpPr>
        <p:spPr>
          <a:xfrm>
            <a:off x="723900" y="1768758"/>
            <a:ext cx="10515600" cy="4351338"/>
          </a:xfrm>
        </p:spPr>
        <p:txBody>
          <a:bodyPr>
            <a:normAutofit lnSpcReduction="10000"/>
          </a:bodyPr>
          <a:lstStyle/>
          <a:p>
            <a:r>
              <a:rPr lang="en-GB" sz="2000" dirty="0">
                <a:latin typeface="Josefin Sans" pitchFamily="2" charset="0"/>
              </a:rPr>
              <a:t>Theme</a:t>
            </a:r>
          </a:p>
          <a:p>
            <a:endParaRPr lang="en-GB" sz="2000" dirty="0">
              <a:latin typeface="Josefin Sans" pitchFamily="2" charset="0"/>
            </a:endParaRPr>
          </a:p>
          <a:p>
            <a:r>
              <a:rPr lang="en-GB" sz="2000" dirty="0">
                <a:latin typeface="Josefin Sans" pitchFamily="2" charset="0"/>
              </a:rPr>
              <a:t>Accessibility</a:t>
            </a:r>
          </a:p>
          <a:p>
            <a:endParaRPr lang="en-GB" sz="2000" dirty="0">
              <a:latin typeface="Josefin Sans" pitchFamily="2" charset="0"/>
            </a:endParaRPr>
          </a:p>
          <a:p>
            <a:r>
              <a:rPr lang="en-GB" sz="2000" dirty="0">
                <a:latin typeface="Josefin Sans" pitchFamily="2" charset="0"/>
              </a:rPr>
              <a:t>Children and Young People</a:t>
            </a:r>
          </a:p>
          <a:p>
            <a:endParaRPr lang="en-GB" sz="2000" dirty="0">
              <a:latin typeface="Josefin Sans" pitchFamily="2" charset="0"/>
            </a:endParaRPr>
          </a:p>
          <a:p>
            <a:r>
              <a:rPr lang="en-GB" sz="2000" dirty="0">
                <a:latin typeface="Josefin Sans" pitchFamily="2" charset="0"/>
              </a:rPr>
              <a:t>Equality, Diversity &amp; Inclusion</a:t>
            </a:r>
          </a:p>
          <a:p>
            <a:endParaRPr lang="en-GB" sz="2000" dirty="0">
              <a:latin typeface="Josefin Sans" pitchFamily="2" charset="0"/>
            </a:endParaRPr>
          </a:p>
          <a:p>
            <a:r>
              <a:rPr lang="en-GB" sz="2000" dirty="0">
                <a:latin typeface="Josefin Sans" pitchFamily="2" charset="0"/>
              </a:rPr>
              <a:t>Educational Value</a:t>
            </a:r>
          </a:p>
          <a:p>
            <a:endParaRPr lang="en-GB" sz="2000" dirty="0">
              <a:latin typeface="Josefin Sans" pitchFamily="2" charset="0"/>
            </a:endParaRPr>
          </a:p>
          <a:p>
            <a:r>
              <a:rPr lang="en-GB" sz="2000" dirty="0">
                <a:latin typeface="Josefin Sans" pitchFamily="2" charset="0"/>
              </a:rPr>
              <a:t>Relevance</a:t>
            </a:r>
          </a:p>
        </p:txBody>
      </p:sp>
      <p:pic>
        <p:nvPicPr>
          <p:cNvPr id="5" name="Picture 4" descr="A picture containing text&#10;&#10;Description automatically generated">
            <a:extLst>
              <a:ext uri="{FF2B5EF4-FFF2-40B4-BE49-F238E27FC236}">
                <a16:creationId xmlns:a16="http://schemas.microsoft.com/office/drawing/2014/main" id="{736DCB1E-887A-496D-8D1C-2C5E5AAD19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048"/>
          <a:stretch/>
        </p:blipFill>
        <p:spPr>
          <a:xfrm rot="5400000">
            <a:off x="6786611" y="1452613"/>
            <a:ext cx="6858002" cy="3952775"/>
          </a:xfrm>
          <a:prstGeom prst="rect">
            <a:avLst/>
          </a:prstGeom>
        </p:spPr>
      </p:pic>
      <p:pic>
        <p:nvPicPr>
          <p:cNvPr id="4" name="image1.jpg" descr="A blue and white sign&#10;&#10;AI-generated content may be incorrect.">
            <a:extLst>
              <a:ext uri="{FF2B5EF4-FFF2-40B4-BE49-F238E27FC236}">
                <a16:creationId xmlns:a16="http://schemas.microsoft.com/office/drawing/2014/main" id="{380CDE7E-DF29-6BF4-5856-FD26250119FC}"/>
              </a:ext>
            </a:extLst>
          </p:cNvPr>
          <p:cNvPicPr/>
          <p:nvPr/>
        </p:nvPicPr>
        <p:blipFill>
          <a:blip r:embed="rId3"/>
          <a:srcRect/>
          <a:stretch>
            <a:fillRect/>
          </a:stretch>
        </p:blipFill>
        <p:spPr>
          <a:xfrm>
            <a:off x="6200775" y="290229"/>
            <a:ext cx="1800225" cy="624171"/>
          </a:xfrm>
          <a:prstGeom prst="rect">
            <a:avLst/>
          </a:prstGeom>
          <a:ln/>
        </p:spPr>
      </p:pic>
    </p:spTree>
    <p:extLst>
      <p:ext uri="{BB962C8B-B14F-4D97-AF65-F5344CB8AC3E}">
        <p14:creationId xmlns:p14="http://schemas.microsoft.com/office/powerpoint/2010/main" val="3058759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E92BC-1085-B574-B9B9-01B4041460AA}"/>
              </a:ext>
            </a:extLst>
          </p:cNvPr>
          <p:cNvPicPr>
            <a:picLocks noChangeAspect="1"/>
          </p:cNvPicPr>
          <p:nvPr/>
        </p:nvPicPr>
        <p:blipFill>
          <a:blip r:embed="rId3"/>
          <a:stretch>
            <a:fillRect/>
          </a:stretch>
        </p:blipFill>
        <p:spPr>
          <a:xfrm>
            <a:off x="0" y="197987"/>
            <a:ext cx="12192000" cy="6462026"/>
          </a:xfrm>
          <a:prstGeom prst="rect">
            <a:avLst/>
          </a:prstGeom>
        </p:spPr>
      </p:pic>
    </p:spTree>
    <p:extLst>
      <p:ext uri="{BB962C8B-B14F-4D97-AF65-F5344CB8AC3E}">
        <p14:creationId xmlns:p14="http://schemas.microsoft.com/office/powerpoint/2010/main" val="794084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40CBF2-9121-67DD-4E9D-06FF1271EA89}"/>
              </a:ext>
            </a:extLst>
          </p:cNvPr>
          <p:cNvPicPr>
            <a:picLocks noChangeAspect="1"/>
          </p:cNvPicPr>
          <p:nvPr/>
        </p:nvPicPr>
        <p:blipFill>
          <a:blip r:embed="rId2"/>
          <a:stretch>
            <a:fillRect/>
          </a:stretch>
        </p:blipFill>
        <p:spPr>
          <a:xfrm>
            <a:off x="2233278" y="0"/>
            <a:ext cx="7725444" cy="6858000"/>
          </a:xfrm>
          <a:prstGeom prst="rect">
            <a:avLst/>
          </a:prstGeom>
        </p:spPr>
      </p:pic>
      <p:sp>
        <p:nvSpPr>
          <p:cNvPr id="8" name="TextBox 7">
            <a:extLst>
              <a:ext uri="{FF2B5EF4-FFF2-40B4-BE49-F238E27FC236}">
                <a16:creationId xmlns:a16="http://schemas.microsoft.com/office/drawing/2014/main" id="{2748EFE7-816B-2101-3865-33927B24B393}"/>
              </a:ext>
            </a:extLst>
          </p:cNvPr>
          <p:cNvSpPr txBox="1"/>
          <p:nvPr/>
        </p:nvSpPr>
        <p:spPr>
          <a:xfrm>
            <a:off x="0" y="0"/>
            <a:ext cx="1959429" cy="646331"/>
          </a:xfrm>
          <a:prstGeom prst="rect">
            <a:avLst/>
          </a:prstGeom>
          <a:solidFill>
            <a:schemeClr val="bg2"/>
          </a:solidFill>
        </p:spPr>
        <p:txBody>
          <a:bodyPr wrap="square" rtlCol="0">
            <a:spAutoFit/>
          </a:bodyPr>
          <a:lstStyle/>
          <a:p>
            <a:r>
              <a:rPr lang="en-GB" dirty="0">
                <a:solidFill>
                  <a:srgbClr val="009999"/>
                </a:solidFill>
                <a:latin typeface="Josefin Sans" pitchFamily="2" charset="0"/>
              </a:rPr>
              <a:t>Example of 2025 Online Listing </a:t>
            </a:r>
          </a:p>
        </p:txBody>
      </p:sp>
      <p:pic>
        <p:nvPicPr>
          <p:cNvPr id="9" name="image1.jpg" descr="A blue and white sign&#10;&#10;AI-generated content may be incorrect.">
            <a:extLst>
              <a:ext uri="{FF2B5EF4-FFF2-40B4-BE49-F238E27FC236}">
                <a16:creationId xmlns:a16="http://schemas.microsoft.com/office/drawing/2014/main" id="{2C3CEC1A-30E5-96D7-B125-9AF1C7DC0941}"/>
              </a:ext>
            </a:extLst>
          </p:cNvPr>
          <p:cNvPicPr/>
          <p:nvPr/>
        </p:nvPicPr>
        <p:blipFill>
          <a:blip r:embed="rId3"/>
          <a:srcRect/>
          <a:stretch>
            <a:fillRect/>
          </a:stretch>
        </p:blipFill>
        <p:spPr>
          <a:xfrm>
            <a:off x="3948463" y="107349"/>
            <a:ext cx="1800225" cy="624171"/>
          </a:xfrm>
          <a:prstGeom prst="rect">
            <a:avLst/>
          </a:prstGeom>
          <a:ln/>
        </p:spPr>
      </p:pic>
    </p:spTree>
    <p:extLst>
      <p:ext uri="{BB962C8B-B14F-4D97-AF65-F5344CB8AC3E}">
        <p14:creationId xmlns:p14="http://schemas.microsoft.com/office/powerpoint/2010/main" val="2388292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4679" t="-1" r="2631" b="-1"/>
          <a:stretch/>
        </p:blipFill>
        <p:spPr>
          <a:xfrm>
            <a:off x="5640224" y="10"/>
            <a:ext cx="6440678" cy="6857990"/>
          </a:xfrm>
          <a:prstGeom prst="rect">
            <a:avLst/>
          </a:prstGeom>
        </p:spPr>
      </p:pic>
      <p:sp>
        <p:nvSpPr>
          <p:cNvPr id="3" name="Content Placeholder 2"/>
          <p:cNvSpPr>
            <a:spLocks noGrp="1"/>
          </p:cNvSpPr>
          <p:nvPr>
            <p:ph idx="1"/>
          </p:nvPr>
        </p:nvSpPr>
        <p:spPr>
          <a:xfrm>
            <a:off x="899800" y="1020684"/>
            <a:ext cx="3822189" cy="4973217"/>
          </a:xfrm>
        </p:spPr>
        <p:txBody>
          <a:bodyPr>
            <a:noAutofit/>
          </a:bodyPr>
          <a:lstStyle/>
          <a:p>
            <a:pPr marL="0" indent="0" algn="ctr">
              <a:buNone/>
            </a:pPr>
            <a:r>
              <a:rPr lang="en-GB" sz="2000" b="1" dirty="0">
                <a:solidFill>
                  <a:srgbClr val="009999"/>
                </a:solidFill>
                <a:latin typeface="Josefin Sans" pitchFamily="2" charset="0"/>
              </a:rPr>
              <a:t>AGENDA</a:t>
            </a:r>
          </a:p>
          <a:p>
            <a:pPr marL="0" indent="0" algn="ctr">
              <a:buNone/>
            </a:pPr>
            <a:endParaRPr lang="en-GB" sz="1800" dirty="0">
              <a:latin typeface="Josefin Sans" pitchFamily="2" charset="0"/>
            </a:endParaRPr>
          </a:p>
          <a:p>
            <a:r>
              <a:rPr lang="en-GB" sz="1800" dirty="0">
                <a:latin typeface="Josefin Sans" pitchFamily="2" charset="0"/>
              </a:rPr>
              <a:t>Welcome and Thanks</a:t>
            </a:r>
          </a:p>
          <a:p>
            <a:r>
              <a:rPr lang="en-GB" sz="1800" dirty="0">
                <a:latin typeface="Josefin Sans" pitchFamily="2" charset="0"/>
              </a:rPr>
              <a:t>Introductions to the Festival Team</a:t>
            </a:r>
          </a:p>
          <a:p>
            <a:r>
              <a:rPr lang="en-GB" sz="1800" dirty="0">
                <a:latin typeface="Josefin Sans" pitchFamily="2" charset="0"/>
              </a:rPr>
              <a:t>What is Doors Open Days?</a:t>
            </a:r>
          </a:p>
          <a:p>
            <a:r>
              <a:rPr lang="en-GB" sz="1800" dirty="0">
                <a:latin typeface="Josefin Sans" pitchFamily="2" charset="0"/>
              </a:rPr>
              <a:t>Participating</a:t>
            </a:r>
          </a:p>
          <a:p>
            <a:pPr lvl="1"/>
            <a:r>
              <a:rPr lang="en-GB" sz="1400" dirty="0">
                <a:latin typeface="Josefin Sans" pitchFamily="2" charset="0"/>
              </a:rPr>
              <a:t>Website and Support</a:t>
            </a:r>
          </a:p>
          <a:p>
            <a:pPr lvl="1"/>
            <a:r>
              <a:rPr lang="en-GB" sz="1400" dirty="0">
                <a:latin typeface="Josefin Sans" pitchFamily="2" charset="0"/>
              </a:rPr>
              <a:t>Key Dates</a:t>
            </a:r>
          </a:p>
          <a:p>
            <a:pPr lvl="1"/>
            <a:r>
              <a:rPr lang="en-GB" sz="1400" dirty="0">
                <a:latin typeface="Josefin Sans" pitchFamily="2" charset="0"/>
              </a:rPr>
              <a:t>Participant Insurances Checklist</a:t>
            </a:r>
          </a:p>
          <a:p>
            <a:pPr lvl="1"/>
            <a:r>
              <a:rPr lang="en-GB" sz="1400" dirty="0">
                <a:latin typeface="Josefin Sans" pitchFamily="2" charset="0"/>
              </a:rPr>
              <a:t>Your online listing</a:t>
            </a:r>
          </a:p>
          <a:p>
            <a:pPr lvl="1"/>
            <a:r>
              <a:rPr lang="en-GB" sz="1400" dirty="0">
                <a:latin typeface="Josefin Sans" pitchFamily="2" charset="0"/>
              </a:rPr>
              <a:t>Theme – “Glasgow: the visionary city’</a:t>
            </a:r>
          </a:p>
          <a:p>
            <a:r>
              <a:rPr lang="en-GB" sz="1800" dirty="0">
                <a:latin typeface="Josefin Sans" pitchFamily="2" charset="0"/>
              </a:rPr>
              <a:t>Marketing Resources and Information Sharing</a:t>
            </a:r>
          </a:p>
          <a:p>
            <a:r>
              <a:rPr lang="en-GB" sz="1800" dirty="0">
                <a:latin typeface="Josefin Sans" pitchFamily="2" charset="0"/>
              </a:rPr>
              <a:t>Glasgow Building Preservation Trust</a:t>
            </a:r>
          </a:p>
          <a:p>
            <a:r>
              <a:rPr lang="en-GB" sz="1800" dirty="0">
                <a:latin typeface="Josefin Sans" pitchFamily="2" charset="0"/>
              </a:rPr>
              <a:t>Civic Reception</a:t>
            </a:r>
          </a:p>
          <a:p>
            <a:r>
              <a:rPr lang="en-GB" sz="1800" dirty="0">
                <a:latin typeface="Josefin Sans" pitchFamily="2" charset="0"/>
              </a:rPr>
              <a:t>Q&amp;A</a:t>
            </a:r>
          </a:p>
          <a:p>
            <a:pPr marL="0" indent="0">
              <a:buNone/>
            </a:pPr>
            <a:endParaRPr lang="en-GB" sz="1800" dirty="0">
              <a:latin typeface="Josefin Sans" pitchFamily="2" charset="0"/>
            </a:endParaRPr>
          </a:p>
          <a:p>
            <a:pPr marL="0" indent="0">
              <a:buNone/>
            </a:pPr>
            <a:r>
              <a:rPr lang="en-GB" sz="1800" dirty="0">
                <a:latin typeface="Josefin Sans" pitchFamily="2" charset="0"/>
              </a:rPr>
              <a:t>	</a:t>
            </a:r>
          </a:p>
        </p:txBody>
      </p:sp>
      <p:pic>
        <p:nvPicPr>
          <p:cNvPr id="4" name="image1.jpg" descr="A blue and white sign&#10;&#10;AI-generated content may be incorrect.">
            <a:extLst>
              <a:ext uri="{FF2B5EF4-FFF2-40B4-BE49-F238E27FC236}">
                <a16:creationId xmlns:a16="http://schemas.microsoft.com/office/drawing/2014/main" id="{685BEFEF-88D0-CC1B-0AAE-BEB9C1FB4762}"/>
              </a:ext>
            </a:extLst>
          </p:cNvPr>
          <p:cNvPicPr/>
          <p:nvPr/>
        </p:nvPicPr>
        <p:blipFill>
          <a:blip r:embed="rId4"/>
          <a:srcRect/>
          <a:stretch>
            <a:fillRect/>
          </a:stretch>
        </p:blipFill>
        <p:spPr>
          <a:xfrm>
            <a:off x="264795" y="153909"/>
            <a:ext cx="2221230" cy="779541"/>
          </a:xfrm>
          <a:prstGeom prst="rect">
            <a:avLst/>
          </a:prstGeom>
          <a:ln/>
        </p:spPr>
      </p:pic>
    </p:spTree>
    <p:extLst>
      <p:ext uri="{BB962C8B-B14F-4D97-AF65-F5344CB8AC3E}">
        <p14:creationId xmlns:p14="http://schemas.microsoft.com/office/powerpoint/2010/main" val="3221195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A670E2-358A-1593-3BD8-72BF786A0A2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00433A3-DF08-E7DB-C489-AB5A7EAD81B6}"/>
              </a:ext>
            </a:extLst>
          </p:cNvPr>
          <p:cNvSpPr txBox="1"/>
          <p:nvPr/>
        </p:nvSpPr>
        <p:spPr>
          <a:xfrm>
            <a:off x="200025" y="97312"/>
            <a:ext cx="5206482" cy="830997"/>
          </a:xfrm>
          <a:prstGeom prst="rect">
            <a:avLst/>
          </a:prstGeom>
          <a:solidFill>
            <a:schemeClr val="bg1"/>
          </a:solidFill>
        </p:spPr>
        <p:txBody>
          <a:bodyPr wrap="square" rtlCol="0">
            <a:spAutoFit/>
          </a:bodyPr>
          <a:lstStyle/>
          <a:p>
            <a:r>
              <a:rPr lang="en-GB" sz="2400" b="1" dirty="0">
                <a:solidFill>
                  <a:srgbClr val="009999"/>
                </a:solidFill>
                <a:latin typeface="Josefin Sans" pitchFamily="2" charset="0"/>
              </a:rPr>
              <a:t>Festival Theme: </a:t>
            </a:r>
          </a:p>
          <a:p>
            <a:r>
              <a:rPr lang="en-GB" sz="2400" b="1" dirty="0">
                <a:solidFill>
                  <a:srgbClr val="009999"/>
                </a:solidFill>
                <a:latin typeface="Josefin Sans" pitchFamily="2" charset="0"/>
              </a:rPr>
              <a:t>Glasgow: the visionary city</a:t>
            </a:r>
          </a:p>
        </p:txBody>
      </p:sp>
      <p:pic>
        <p:nvPicPr>
          <p:cNvPr id="3" name="Picture 2" descr="A large metal tower with a crane in the background">
            <a:extLst>
              <a:ext uri="{FF2B5EF4-FFF2-40B4-BE49-F238E27FC236}">
                <a16:creationId xmlns:a16="http://schemas.microsoft.com/office/drawing/2014/main" id="{293E9F93-04B0-B5C3-6FF0-480F61D09423}"/>
              </a:ext>
            </a:extLst>
          </p:cNvPr>
          <p:cNvPicPr>
            <a:picLocks noChangeAspect="1"/>
          </p:cNvPicPr>
          <p:nvPr/>
        </p:nvPicPr>
        <p:blipFill>
          <a:blip r:embed="rId3">
            <a:extLst>
              <a:ext uri="{28A0092B-C50C-407E-A947-70E740481C1C}">
                <a14:useLocalDpi xmlns:a14="http://schemas.microsoft.com/office/drawing/2010/main" val="0"/>
              </a:ext>
            </a:extLst>
          </a:blip>
          <a:srcRect t="-1905" b="463"/>
          <a:stretch/>
        </p:blipFill>
        <p:spPr>
          <a:xfrm>
            <a:off x="6466112" y="-131975"/>
            <a:ext cx="5753041" cy="6989975"/>
          </a:xfrm>
          <a:prstGeom prst="rect">
            <a:avLst/>
          </a:prstGeom>
        </p:spPr>
      </p:pic>
      <p:sp>
        <p:nvSpPr>
          <p:cNvPr id="4" name="TextBox 3">
            <a:extLst>
              <a:ext uri="{FF2B5EF4-FFF2-40B4-BE49-F238E27FC236}">
                <a16:creationId xmlns:a16="http://schemas.microsoft.com/office/drawing/2014/main" id="{5472B7B5-3031-3AA0-0258-1117D82BA7DB}"/>
              </a:ext>
            </a:extLst>
          </p:cNvPr>
          <p:cNvSpPr txBox="1"/>
          <p:nvPr/>
        </p:nvSpPr>
        <p:spPr>
          <a:xfrm>
            <a:off x="200025" y="1104585"/>
            <a:ext cx="6153150" cy="5016758"/>
          </a:xfrm>
          <a:prstGeom prst="rect">
            <a:avLst/>
          </a:prstGeom>
          <a:solidFill>
            <a:schemeClr val="bg1">
              <a:lumMod val="95000"/>
            </a:schemeClr>
          </a:solidFill>
        </p:spPr>
        <p:txBody>
          <a:bodyPr wrap="square" rtlCol="0">
            <a:spAutoFit/>
          </a:bodyPr>
          <a:lstStyle/>
          <a:p>
            <a:r>
              <a:rPr lang="en-US" sz="1600" dirty="0">
                <a:latin typeface="Josefin Sans" pitchFamily="2" charset="0"/>
              </a:rPr>
              <a:t>We’d love our participating venues to embrace our festival theme of Glasgow: the visionary city in their own distinctive and meaningful way. </a:t>
            </a:r>
          </a:p>
          <a:p>
            <a:endParaRPr lang="en-US" sz="1600" dirty="0">
              <a:latin typeface="Josefin Sans" pitchFamily="2" charset="0"/>
            </a:endParaRPr>
          </a:p>
          <a:p>
            <a:pPr marL="285750" indent="-285750">
              <a:buFont typeface="Arial" panose="020B0604020202020204" pitchFamily="34" charset="0"/>
              <a:buChar char="•"/>
            </a:pPr>
            <a:r>
              <a:rPr lang="en-US" sz="1600" dirty="0">
                <a:latin typeface="Josefin Sans" pitchFamily="2" charset="0"/>
              </a:rPr>
              <a:t>Are you working on plans or projects that will renew, rescue and/or redefine what your </a:t>
            </a:r>
            <a:r>
              <a:rPr lang="en-US" sz="1600" dirty="0" err="1">
                <a:latin typeface="Josefin Sans" pitchFamily="2" charset="0"/>
              </a:rPr>
              <a:t>organisation</a:t>
            </a:r>
            <a:r>
              <a:rPr lang="en-US" sz="1600" dirty="0">
                <a:latin typeface="Josefin Sans" pitchFamily="2" charset="0"/>
              </a:rPr>
              <a:t>, building, venue, space or site will look like in the future? </a:t>
            </a:r>
          </a:p>
          <a:p>
            <a:endParaRPr lang="en-US" sz="1600" dirty="0">
              <a:latin typeface="Josefin Sans" pitchFamily="2" charset="0"/>
            </a:endParaRPr>
          </a:p>
          <a:p>
            <a:pPr marL="285750" indent="-285750">
              <a:buFont typeface="Arial" panose="020B0604020202020204" pitchFamily="34" charset="0"/>
              <a:buChar char="•"/>
            </a:pPr>
            <a:r>
              <a:rPr lang="en-US" sz="1600" dirty="0">
                <a:latin typeface="Josefin Sans" pitchFamily="2" charset="0"/>
              </a:rPr>
              <a:t>Are you in the process of reclaiming or rescuing areas that have been disused or derelict for years? What difference will this make to your local community? </a:t>
            </a:r>
          </a:p>
          <a:p>
            <a:pPr marL="285750" indent="-285750">
              <a:buFont typeface="Arial" panose="020B0604020202020204" pitchFamily="34" charset="0"/>
              <a:buChar char="•"/>
            </a:pPr>
            <a:endParaRPr lang="en-US" sz="1600" dirty="0">
              <a:latin typeface="Josefin Sans" pitchFamily="2" charset="0"/>
            </a:endParaRPr>
          </a:p>
          <a:p>
            <a:pPr marL="285750" indent="-285750">
              <a:buFont typeface="Arial" panose="020B0604020202020204" pitchFamily="34" charset="0"/>
              <a:buChar char="•"/>
            </a:pPr>
            <a:r>
              <a:rPr lang="en-US" sz="1600" dirty="0">
                <a:latin typeface="Josefin Sans" pitchFamily="2" charset="0"/>
              </a:rPr>
              <a:t>Are you working with any local community groups, artists, third sector or commercial </a:t>
            </a:r>
            <a:r>
              <a:rPr lang="en-US" sz="1600" dirty="0" err="1">
                <a:latin typeface="Josefin Sans" pitchFamily="2" charset="0"/>
              </a:rPr>
              <a:t>organisations</a:t>
            </a:r>
            <a:r>
              <a:rPr lang="en-US" sz="1600" dirty="0">
                <a:latin typeface="Josefin Sans" pitchFamily="2" charset="0"/>
              </a:rPr>
              <a:t> to reimagine future uses for your space, venue, site or building? If so, can you share work-in-progress with festivalgoers? </a:t>
            </a:r>
          </a:p>
          <a:p>
            <a:endParaRPr lang="en-US" sz="1600" dirty="0">
              <a:latin typeface="Josefin Sans" pitchFamily="2" charset="0"/>
            </a:endParaRPr>
          </a:p>
          <a:p>
            <a:r>
              <a:rPr lang="en-US" sz="1600" dirty="0">
                <a:latin typeface="Josefin Sans" pitchFamily="2" charset="0"/>
              </a:rPr>
              <a:t>What might you or your </a:t>
            </a:r>
            <a:r>
              <a:rPr lang="en-US" sz="1600" dirty="0" err="1">
                <a:latin typeface="Josefin Sans" pitchFamily="2" charset="0"/>
              </a:rPr>
              <a:t>organisation</a:t>
            </a:r>
            <a:r>
              <a:rPr lang="en-US" sz="1600" dirty="0">
                <a:latin typeface="Josefin Sans" pitchFamily="2" charset="0"/>
              </a:rPr>
              <a:t>, building, venue, space, garden or site be doing differently in 3 years, 5 years or even 10 years’ time? </a:t>
            </a:r>
            <a:endParaRPr lang="en-GB" sz="1600" dirty="0">
              <a:latin typeface="Josefin Sans" pitchFamily="2" charset="0"/>
            </a:endParaRPr>
          </a:p>
        </p:txBody>
      </p:sp>
      <p:pic>
        <p:nvPicPr>
          <p:cNvPr id="5" name="image1.jpg" descr="A blue and white sign&#10;&#10;AI-generated content may be incorrect.">
            <a:extLst>
              <a:ext uri="{FF2B5EF4-FFF2-40B4-BE49-F238E27FC236}">
                <a16:creationId xmlns:a16="http://schemas.microsoft.com/office/drawing/2014/main" id="{24BB6273-6A80-04F1-7027-720924B52101}"/>
              </a:ext>
            </a:extLst>
          </p:cNvPr>
          <p:cNvPicPr/>
          <p:nvPr/>
        </p:nvPicPr>
        <p:blipFill>
          <a:blip r:embed="rId4"/>
          <a:srcRect/>
          <a:stretch>
            <a:fillRect/>
          </a:stretch>
        </p:blipFill>
        <p:spPr>
          <a:xfrm>
            <a:off x="4506394" y="95907"/>
            <a:ext cx="1800225" cy="624171"/>
          </a:xfrm>
          <a:prstGeom prst="rect">
            <a:avLst/>
          </a:prstGeom>
          <a:ln/>
        </p:spPr>
      </p:pic>
    </p:spTree>
    <p:extLst>
      <p:ext uri="{BB962C8B-B14F-4D97-AF65-F5344CB8AC3E}">
        <p14:creationId xmlns:p14="http://schemas.microsoft.com/office/powerpoint/2010/main" val="3977564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59" y="-161925"/>
            <a:ext cx="7517130" cy="1325563"/>
          </a:xfrm>
        </p:spPr>
        <p:txBody>
          <a:bodyPr>
            <a:normAutofit/>
          </a:bodyPr>
          <a:lstStyle/>
          <a:p>
            <a:r>
              <a:rPr lang="en-GB" sz="2800" dirty="0">
                <a:solidFill>
                  <a:srgbClr val="009999"/>
                </a:solidFill>
                <a:latin typeface="Josefin Sans" pitchFamily="2" charset="0"/>
              </a:rPr>
              <a:t>Participant responsibilities</a:t>
            </a:r>
          </a:p>
        </p:txBody>
      </p:sp>
      <p:sp>
        <p:nvSpPr>
          <p:cNvPr id="3" name="Content Placeholder 2"/>
          <p:cNvSpPr>
            <a:spLocks noGrp="1"/>
          </p:cNvSpPr>
          <p:nvPr>
            <p:ph idx="1"/>
          </p:nvPr>
        </p:nvSpPr>
        <p:spPr>
          <a:xfrm>
            <a:off x="403859" y="1010444"/>
            <a:ext cx="6330316" cy="6000750"/>
          </a:xfrm>
        </p:spPr>
        <p:txBody>
          <a:bodyPr>
            <a:noAutofit/>
          </a:bodyPr>
          <a:lstStyle/>
          <a:p>
            <a:pPr fontAlgn="base"/>
            <a:r>
              <a:rPr lang="en-GB" sz="1600" dirty="0">
                <a:latin typeface="Josefin Sans" pitchFamily="2" charset="0"/>
              </a:rPr>
              <a:t>Deliver your event as detailed in your final submission</a:t>
            </a:r>
          </a:p>
          <a:p>
            <a:pPr fontAlgn="base"/>
            <a:endParaRPr lang="en-GB" sz="1600" dirty="0">
              <a:latin typeface="Josefin Sans" pitchFamily="2" charset="0"/>
            </a:endParaRPr>
          </a:p>
          <a:p>
            <a:pPr fontAlgn="base"/>
            <a:r>
              <a:rPr lang="en-GB" sz="1600" dirty="0">
                <a:latin typeface="Josefin Sans" pitchFamily="2" charset="0"/>
              </a:rPr>
              <a:t>Make changes up until the submission deadline of 22</a:t>
            </a:r>
            <a:r>
              <a:rPr lang="en-GB" sz="1600" baseline="30000" dirty="0">
                <a:latin typeface="Josefin Sans" pitchFamily="2" charset="0"/>
              </a:rPr>
              <a:t>nd</a:t>
            </a:r>
            <a:r>
              <a:rPr lang="en-GB" sz="1600" dirty="0">
                <a:latin typeface="Josefin Sans" pitchFamily="2" charset="0"/>
              </a:rPr>
              <a:t> July by contacting us at </a:t>
            </a:r>
            <a:r>
              <a:rPr lang="en-GB" sz="1600" dirty="0">
                <a:latin typeface="Josefin Sans" pitchFamily="2" charset="0"/>
                <a:hlinkClick r:id="rId3"/>
              </a:rPr>
              <a:t>doorsopendays@gbpt.org</a:t>
            </a:r>
            <a:r>
              <a:rPr lang="en-GB" sz="1600" dirty="0">
                <a:latin typeface="Josefin Sans" pitchFamily="2" charset="0"/>
              </a:rPr>
              <a:t> </a:t>
            </a:r>
          </a:p>
          <a:p>
            <a:pPr marL="0" indent="0" fontAlgn="base">
              <a:buNone/>
            </a:pPr>
            <a:endParaRPr lang="en-GB" sz="1600" dirty="0">
              <a:latin typeface="Josefin Sans" pitchFamily="2" charset="0"/>
            </a:endParaRPr>
          </a:p>
          <a:p>
            <a:pPr fontAlgn="base"/>
            <a:r>
              <a:rPr lang="en-GB" sz="1600" dirty="0">
                <a:latin typeface="Josefin Sans" pitchFamily="2" charset="0"/>
              </a:rPr>
              <a:t>Any changes after this please inform us in the same way, via </a:t>
            </a:r>
            <a:r>
              <a:rPr lang="en-GB" sz="1600" dirty="0">
                <a:latin typeface="Josefin Sans" pitchFamily="2" charset="0"/>
                <a:hlinkClick r:id="rId3"/>
              </a:rPr>
              <a:t>doorsopendays@gbpt.org</a:t>
            </a:r>
            <a:r>
              <a:rPr lang="en-GB" sz="1600" dirty="0">
                <a:latin typeface="Josefin Sans" pitchFamily="2" charset="0"/>
              </a:rPr>
              <a:t> </a:t>
            </a:r>
          </a:p>
          <a:p>
            <a:pPr fontAlgn="base"/>
            <a:endParaRPr lang="en-GB" sz="1600" dirty="0">
              <a:latin typeface="Josefin Sans" pitchFamily="2" charset="0"/>
            </a:endParaRPr>
          </a:p>
          <a:p>
            <a:pPr fontAlgn="base"/>
            <a:r>
              <a:rPr lang="en-GB" sz="1600" dirty="0">
                <a:latin typeface="Josefin Sans" pitchFamily="2" charset="0"/>
              </a:rPr>
              <a:t>Display and then return promotional material. </a:t>
            </a:r>
          </a:p>
          <a:p>
            <a:pPr fontAlgn="base"/>
            <a:endParaRPr lang="en-GB" sz="1600" dirty="0">
              <a:latin typeface="Josefin Sans" pitchFamily="2" charset="0"/>
            </a:endParaRPr>
          </a:p>
          <a:p>
            <a:pPr fontAlgn="base"/>
            <a:r>
              <a:rPr lang="en-GB" sz="1600" dirty="0">
                <a:latin typeface="Josefin Sans" pitchFamily="2" charset="0"/>
              </a:rPr>
              <a:t>Make sure you are insured. Scottish Civic Trust offers advice on </a:t>
            </a:r>
            <a:r>
              <a:rPr lang="en-GB" sz="1600" dirty="0">
                <a:latin typeface="Josefin Sans" pitchFamily="2" charset="0"/>
                <a:hlinkClick r:id="rId4"/>
              </a:rPr>
              <a:t>insurances &amp; carrying out a risk assessment </a:t>
            </a:r>
            <a:r>
              <a:rPr lang="en-GB" sz="1600" dirty="0">
                <a:latin typeface="Josefin Sans" pitchFamily="2" charset="0"/>
              </a:rPr>
              <a:t>in advance of opening your doors to the public as part of the GDODF.</a:t>
            </a:r>
          </a:p>
          <a:p>
            <a:pPr fontAlgn="base"/>
            <a:endParaRPr lang="en-GB" sz="1600" dirty="0">
              <a:latin typeface="Josefin Sans" pitchFamily="2" charset="0"/>
            </a:endParaRPr>
          </a:p>
          <a:p>
            <a:pPr fontAlgn="base"/>
            <a:r>
              <a:rPr lang="en-GB" sz="1600" dirty="0">
                <a:latin typeface="Josefin Sans" pitchFamily="2" charset="0"/>
              </a:rPr>
              <a:t>Complete our Participating Venues Checklist 2025 and return this to us by 22</a:t>
            </a:r>
            <a:r>
              <a:rPr lang="en-GB" sz="1600" baseline="30000" dirty="0">
                <a:latin typeface="Josefin Sans" pitchFamily="2" charset="0"/>
              </a:rPr>
              <a:t>nd</a:t>
            </a:r>
            <a:r>
              <a:rPr lang="en-GB" sz="1600" dirty="0">
                <a:latin typeface="Josefin Sans" pitchFamily="2" charset="0"/>
              </a:rPr>
              <a:t> July at </a:t>
            </a:r>
            <a:r>
              <a:rPr lang="en-GB" sz="1600" dirty="0">
                <a:latin typeface="Josefin Sans" pitchFamily="2" charset="0"/>
                <a:hlinkClick r:id="rId3"/>
              </a:rPr>
              <a:t>doorsopendays@gbpt.org</a:t>
            </a:r>
            <a:r>
              <a:rPr lang="en-GB" sz="1600" dirty="0">
                <a:latin typeface="Josefin Sans" pitchFamily="2" charset="0"/>
              </a:rPr>
              <a:t> </a:t>
            </a:r>
          </a:p>
          <a:p>
            <a:pPr fontAlgn="base"/>
            <a:endParaRPr lang="en-GB" sz="1600" dirty="0">
              <a:latin typeface="Josefin Sans" pitchFamily="2" charset="0"/>
            </a:endParaRPr>
          </a:p>
          <a:p>
            <a:r>
              <a:rPr lang="en-GB" sz="1600" dirty="0">
                <a:latin typeface="Josefin Sans" pitchFamily="2" charset="0"/>
              </a:rPr>
              <a:t>We recommend you carry out a risk assessment for the safety of your staff, visitors and property.</a:t>
            </a:r>
          </a:p>
          <a:p>
            <a:endParaRPr lang="en-GB" sz="1600" dirty="0">
              <a:solidFill>
                <a:schemeClr val="bg2">
                  <a:lumMod val="25000"/>
                </a:schemeClr>
              </a:solidFill>
              <a:latin typeface="Josefin Sans" pitchFamily="2" charset="0"/>
            </a:endParaRPr>
          </a:p>
          <a:p>
            <a:r>
              <a:rPr lang="en-GB" sz="1600" dirty="0">
                <a:latin typeface="Josefin Sans" pitchFamily="2" charset="0"/>
              </a:rPr>
              <a:t>Report accurate visitor numbers. </a:t>
            </a:r>
          </a:p>
        </p:txBody>
      </p:sp>
      <p:pic>
        <p:nvPicPr>
          <p:cNvPr id="5" name="Picture 4">
            <a:extLst>
              <a:ext uri="{FF2B5EF4-FFF2-40B4-BE49-F238E27FC236}">
                <a16:creationId xmlns:a16="http://schemas.microsoft.com/office/drawing/2014/main" id="{11657E80-B8A9-FCC7-C499-87AE380C068D}"/>
              </a:ext>
            </a:extLst>
          </p:cNvPr>
          <p:cNvPicPr>
            <a:picLocks noChangeAspect="1"/>
          </p:cNvPicPr>
          <p:nvPr/>
        </p:nvPicPr>
        <p:blipFill>
          <a:blip r:embed="rId5"/>
          <a:stretch>
            <a:fillRect/>
          </a:stretch>
        </p:blipFill>
        <p:spPr>
          <a:xfrm>
            <a:off x="7305759" y="2494"/>
            <a:ext cx="4886241" cy="6855506"/>
          </a:xfrm>
          <a:prstGeom prst="rect">
            <a:avLst/>
          </a:prstGeom>
        </p:spPr>
      </p:pic>
      <p:pic>
        <p:nvPicPr>
          <p:cNvPr id="4" name="image1.jpg" descr="A blue and white sign&#10;&#10;AI-generated content may be incorrect.">
            <a:extLst>
              <a:ext uri="{FF2B5EF4-FFF2-40B4-BE49-F238E27FC236}">
                <a16:creationId xmlns:a16="http://schemas.microsoft.com/office/drawing/2014/main" id="{9CC4E3FE-4FC5-D503-7237-FA6138F8D314}"/>
              </a:ext>
            </a:extLst>
          </p:cNvPr>
          <p:cNvPicPr/>
          <p:nvPr/>
        </p:nvPicPr>
        <p:blipFill>
          <a:blip r:embed="rId6"/>
          <a:srcRect/>
          <a:stretch>
            <a:fillRect/>
          </a:stretch>
        </p:blipFill>
        <p:spPr>
          <a:xfrm>
            <a:off x="5342021" y="142874"/>
            <a:ext cx="1696996" cy="665647"/>
          </a:xfrm>
          <a:prstGeom prst="rect">
            <a:avLst/>
          </a:prstGeom>
          <a:ln/>
        </p:spPr>
      </p:pic>
    </p:spTree>
    <p:extLst>
      <p:ext uri="{BB962C8B-B14F-4D97-AF65-F5344CB8AC3E}">
        <p14:creationId xmlns:p14="http://schemas.microsoft.com/office/powerpoint/2010/main" val="891855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0485CC-748E-0C4E-F4BA-A4AFFC343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1202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798" y="473514"/>
            <a:ext cx="8275662" cy="1325563"/>
          </a:xfrm>
        </p:spPr>
        <p:txBody>
          <a:bodyPr>
            <a:normAutofit/>
          </a:bodyPr>
          <a:lstStyle/>
          <a:p>
            <a:r>
              <a:rPr lang="en-GB" sz="3600" b="1" dirty="0">
                <a:solidFill>
                  <a:srgbClr val="009999"/>
                </a:solidFill>
                <a:latin typeface="Josefin Sans" pitchFamily="2" charset="0"/>
              </a:rPr>
              <a:t>Glasgow Building Preservation Trust</a:t>
            </a:r>
          </a:p>
        </p:txBody>
      </p:sp>
      <p:sp>
        <p:nvSpPr>
          <p:cNvPr id="4" name="Content Placeholder 3"/>
          <p:cNvSpPr>
            <a:spLocks noGrp="1"/>
          </p:cNvSpPr>
          <p:nvPr>
            <p:ph idx="1"/>
          </p:nvPr>
        </p:nvSpPr>
        <p:spPr>
          <a:xfrm>
            <a:off x="1403798" y="1799077"/>
            <a:ext cx="8725930" cy="3369275"/>
          </a:xfrm>
        </p:spPr>
        <p:txBody>
          <a:bodyPr>
            <a:noAutofit/>
          </a:bodyPr>
          <a:lstStyle/>
          <a:p>
            <a:pPr>
              <a:lnSpc>
                <a:spcPct val="100000"/>
              </a:lnSpc>
            </a:pPr>
            <a:r>
              <a:rPr lang="en-GB" sz="2400" dirty="0">
                <a:solidFill>
                  <a:srgbClr val="191F31"/>
                </a:solidFill>
                <a:latin typeface="Josefin Sans" pitchFamily="2" charset="0"/>
              </a:rPr>
              <a:t>Glasgow Building Preservation Trust is a charity that works to rescue, repair, restore and rehabilitate historic buildings at risk across the city. </a:t>
            </a:r>
          </a:p>
          <a:p>
            <a:pPr marL="0" indent="0">
              <a:lnSpc>
                <a:spcPct val="100000"/>
              </a:lnSpc>
              <a:buNone/>
            </a:pPr>
            <a:endParaRPr lang="en-GB" sz="2400" dirty="0">
              <a:solidFill>
                <a:srgbClr val="191F31"/>
              </a:solidFill>
              <a:latin typeface="Josefin Sans" pitchFamily="2" charset="0"/>
            </a:endParaRPr>
          </a:p>
          <a:p>
            <a:pPr>
              <a:lnSpc>
                <a:spcPct val="100000"/>
              </a:lnSpc>
            </a:pPr>
            <a:r>
              <a:rPr lang="en-GB" sz="2400" dirty="0">
                <a:solidFill>
                  <a:srgbClr val="191F31"/>
                </a:solidFill>
                <a:latin typeface="Josefin Sans" pitchFamily="2" charset="0"/>
              </a:rPr>
              <a:t>We work in partnership with others to give redundant buildings a new purpose and return them to their communities.</a:t>
            </a:r>
          </a:p>
          <a:p>
            <a:pPr marL="0" indent="0">
              <a:lnSpc>
                <a:spcPct val="100000"/>
              </a:lnSpc>
              <a:buNone/>
            </a:pPr>
            <a:endParaRPr lang="en-GB" sz="2400" dirty="0">
              <a:solidFill>
                <a:srgbClr val="191F31"/>
              </a:solidFill>
              <a:latin typeface="Josefin Sans" pitchFamily="2" charset="0"/>
            </a:endParaRPr>
          </a:p>
          <a:p>
            <a:pPr>
              <a:lnSpc>
                <a:spcPct val="100000"/>
              </a:lnSpc>
            </a:pPr>
            <a:r>
              <a:rPr lang="en-GB" sz="2400" dirty="0">
                <a:solidFill>
                  <a:srgbClr val="191F31"/>
                </a:solidFill>
                <a:latin typeface="Josefin Sans" pitchFamily="2" charset="0"/>
              </a:rPr>
              <a:t>Established in 1982 to take on the redundant </a:t>
            </a:r>
            <a:r>
              <a:rPr lang="en-GB" sz="2400" dirty="0" err="1">
                <a:solidFill>
                  <a:srgbClr val="191F31"/>
                </a:solidFill>
                <a:latin typeface="Josefin Sans" pitchFamily="2" charset="0"/>
              </a:rPr>
              <a:t>Briggait</a:t>
            </a:r>
            <a:r>
              <a:rPr lang="en-GB" sz="2400" dirty="0">
                <a:solidFill>
                  <a:srgbClr val="191F31"/>
                </a:solidFill>
                <a:latin typeface="Josefin Sans" pitchFamily="2" charset="0"/>
              </a:rPr>
              <a:t> Fish Market which at the time had been threatened with demolition.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097175" y="253246"/>
            <a:ext cx="1766101" cy="1766101"/>
          </a:xfrm>
          <a:prstGeom prst="rect">
            <a:avLst/>
          </a:prstGeom>
        </p:spPr>
      </p:pic>
    </p:spTree>
    <p:extLst>
      <p:ext uri="{BB962C8B-B14F-4D97-AF65-F5344CB8AC3E}">
        <p14:creationId xmlns:p14="http://schemas.microsoft.com/office/powerpoint/2010/main" val="200490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69313"/>
          </a:xfrm>
        </p:spPr>
      </p:pic>
      <p:sp>
        <p:nvSpPr>
          <p:cNvPr id="5" name="TextBox 4"/>
          <p:cNvSpPr txBox="1"/>
          <p:nvPr/>
        </p:nvSpPr>
        <p:spPr>
          <a:xfrm>
            <a:off x="135466" y="6248406"/>
            <a:ext cx="4031873" cy="523220"/>
          </a:xfrm>
          <a:prstGeom prst="rect">
            <a:avLst/>
          </a:prstGeom>
          <a:noFill/>
        </p:spPr>
        <p:txBody>
          <a:bodyPr wrap="none" rtlCol="0">
            <a:spAutoFit/>
          </a:bodyPr>
          <a:lstStyle/>
          <a:p>
            <a:r>
              <a:rPr lang="en-GB" sz="2800" dirty="0" err="1">
                <a:solidFill>
                  <a:schemeClr val="bg1"/>
                </a:solidFill>
                <a:latin typeface="Josefin Sans" pitchFamily="2" charset="0"/>
              </a:rPr>
              <a:t>Bridgegate</a:t>
            </a:r>
            <a:r>
              <a:rPr lang="en-GB" sz="2800" dirty="0">
                <a:solidFill>
                  <a:schemeClr val="bg1"/>
                </a:solidFill>
                <a:latin typeface="Josefin Sans" pitchFamily="2" charset="0"/>
              </a:rPr>
              <a:t> Fish Market</a:t>
            </a:r>
          </a:p>
        </p:txBody>
      </p:sp>
    </p:spTree>
    <p:extLst>
      <p:ext uri="{BB962C8B-B14F-4D97-AF65-F5344CB8AC3E}">
        <p14:creationId xmlns:p14="http://schemas.microsoft.com/office/powerpoint/2010/main" val="1335491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2BA8F-E315-A677-CAB4-86CED50E9F43}"/>
              </a:ext>
            </a:extLst>
          </p:cNvPr>
          <p:cNvSpPr>
            <a:spLocks noGrp="1"/>
          </p:cNvSpPr>
          <p:nvPr>
            <p:ph type="title"/>
          </p:nvPr>
        </p:nvSpPr>
        <p:spPr/>
        <p:txBody>
          <a:bodyPr/>
          <a:lstStyle/>
          <a:p>
            <a:endParaRPr lang="en-GB"/>
          </a:p>
        </p:txBody>
      </p:sp>
      <p:pic>
        <p:nvPicPr>
          <p:cNvPr id="5" name="Content Placeholder 4" descr="A picture containing grass, sky, outdoor, building&#10;&#10;Description automatically generated">
            <a:extLst>
              <a:ext uri="{FF2B5EF4-FFF2-40B4-BE49-F238E27FC236}">
                <a16:creationId xmlns:a16="http://schemas.microsoft.com/office/drawing/2014/main" id="{479AD0EA-6C5D-4254-1BE0-7F79B92D3D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058" y="-629251"/>
            <a:ext cx="12270058" cy="9202546"/>
          </a:xfrm>
        </p:spPr>
      </p:pic>
    </p:spTree>
    <p:extLst>
      <p:ext uri="{BB962C8B-B14F-4D97-AF65-F5344CB8AC3E}">
        <p14:creationId xmlns:p14="http://schemas.microsoft.com/office/powerpoint/2010/main" val="3638044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13E22-0856-3444-341B-09CC12B4AF46}"/>
              </a:ext>
            </a:extLst>
          </p:cNvPr>
          <p:cNvSpPr>
            <a:spLocks noGrp="1"/>
          </p:cNvSpPr>
          <p:nvPr>
            <p:ph type="title"/>
          </p:nvPr>
        </p:nvSpPr>
        <p:spPr/>
        <p:txBody>
          <a:bodyPr/>
          <a:lstStyle/>
          <a:p>
            <a:endParaRPr lang="en-GB"/>
          </a:p>
        </p:txBody>
      </p:sp>
      <p:pic>
        <p:nvPicPr>
          <p:cNvPr id="9" name="Content Placeholder 8" descr="A picture containing grass, sky, outdoor, building&#10;&#10;Description automatically generated">
            <a:extLst>
              <a:ext uri="{FF2B5EF4-FFF2-40B4-BE49-F238E27FC236}">
                <a16:creationId xmlns:a16="http://schemas.microsoft.com/office/drawing/2014/main" id="{516174AE-3A9E-BBA0-D042-4DC1330CE4A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270058" cy="7995119"/>
          </a:xfrm>
        </p:spPr>
      </p:pic>
    </p:spTree>
    <p:extLst>
      <p:ext uri="{BB962C8B-B14F-4D97-AF65-F5344CB8AC3E}">
        <p14:creationId xmlns:p14="http://schemas.microsoft.com/office/powerpoint/2010/main" val="137820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25"/>
            <a:ext cx="12192000" cy="6860525"/>
          </a:xfrm>
        </p:spPr>
      </p:pic>
      <p:sp>
        <p:nvSpPr>
          <p:cNvPr id="5" name="TextBox 4"/>
          <p:cNvSpPr txBox="1"/>
          <p:nvPr/>
        </p:nvSpPr>
        <p:spPr>
          <a:xfrm>
            <a:off x="302535" y="6136902"/>
            <a:ext cx="2797561" cy="523220"/>
          </a:xfrm>
          <a:prstGeom prst="rect">
            <a:avLst/>
          </a:prstGeom>
          <a:noFill/>
        </p:spPr>
        <p:txBody>
          <a:bodyPr wrap="none" rtlCol="0">
            <a:spAutoFit/>
          </a:bodyPr>
          <a:lstStyle/>
          <a:p>
            <a:r>
              <a:rPr lang="en-GB" sz="2800" dirty="0">
                <a:solidFill>
                  <a:schemeClr val="bg1"/>
                </a:solidFill>
                <a:latin typeface="Josefin Sans" pitchFamily="2" charset="0"/>
              </a:rPr>
              <a:t>West Boathouse</a:t>
            </a:r>
          </a:p>
        </p:txBody>
      </p:sp>
    </p:spTree>
    <p:extLst>
      <p:ext uri="{BB962C8B-B14F-4D97-AF65-F5344CB8AC3E}">
        <p14:creationId xmlns:p14="http://schemas.microsoft.com/office/powerpoint/2010/main" val="1897307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79828" y="-1219110"/>
            <a:ext cx="12674991" cy="9506244"/>
          </a:xfrm>
        </p:spPr>
      </p:pic>
      <p:sp>
        <p:nvSpPr>
          <p:cNvPr id="5" name="TextBox 4"/>
          <p:cNvSpPr txBox="1"/>
          <p:nvPr/>
        </p:nvSpPr>
        <p:spPr>
          <a:xfrm>
            <a:off x="160867" y="6239933"/>
            <a:ext cx="2797561" cy="523220"/>
          </a:xfrm>
          <a:prstGeom prst="rect">
            <a:avLst/>
          </a:prstGeom>
          <a:noFill/>
        </p:spPr>
        <p:txBody>
          <a:bodyPr wrap="none" rtlCol="0">
            <a:spAutoFit/>
          </a:bodyPr>
          <a:lstStyle/>
          <a:p>
            <a:r>
              <a:rPr lang="en-GB" sz="2800" dirty="0">
                <a:solidFill>
                  <a:schemeClr val="bg1"/>
                </a:solidFill>
                <a:latin typeface="Josefin Sans" pitchFamily="2" charset="0"/>
              </a:rPr>
              <a:t>West Boathouse</a:t>
            </a:r>
          </a:p>
        </p:txBody>
      </p:sp>
    </p:spTree>
    <p:extLst>
      <p:ext uri="{BB962C8B-B14F-4D97-AF65-F5344CB8AC3E}">
        <p14:creationId xmlns:p14="http://schemas.microsoft.com/office/powerpoint/2010/main" val="3037017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4F4CFB4-7EA3-1EF7-244A-E9DBB6AF1E3A}"/>
              </a:ext>
            </a:extLst>
          </p:cNvPr>
          <p:cNvPicPr>
            <a:picLocks noGrp="1" noChangeAspect="1"/>
          </p:cNvPicPr>
          <p:nvPr>
            <p:ph idx="1"/>
          </p:nvPr>
        </p:nvPicPr>
        <p:blipFill>
          <a:blip r:embed="rId3"/>
          <a:stretch>
            <a:fillRect/>
          </a:stretch>
        </p:blipFill>
        <p:spPr>
          <a:xfrm>
            <a:off x="1" y="194911"/>
            <a:ext cx="12192000" cy="6468177"/>
          </a:xfrm>
        </p:spPr>
      </p:pic>
    </p:spTree>
    <p:extLst>
      <p:ext uri="{BB962C8B-B14F-4D97-AF65-F5344CB8AC3E}">
        <p14:creationId xmlns:p14="http://schemas.microsoft.com/office/powerpoint/2010/main" val="1964871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5D25C-C617-CCC9-C436-5DFFF4DB95A4}"/>
              </a:ext>
            </a:extLst>
          </p:cNvPr>
          <p:cNvSpPr>
            <a:spLocks noGrp="1"/>
          </p:cNvSpPr>
          <p:nvPr>
            <p:ph type="title"/>
          </p:nvPr>
        </p:nvSpPr>
        <p:spPr/>
        <p:txBody>
          <a:bodyPr/>
          <a:lstStyle/>
          <a:p>
            <a:r>
              <a:rPr lang="en-GB" dirty="0"/>
              <a:t>2024 Festival Highlights</a:t>
            </a:r>
          </a:p>
        </p:txBody>
      </p:sp>
      <p:pic>
        <p:nvPicPr>
          <p:cNvPr id="4" name="Online Media 3" title="Glasgow Doors Open Days Festival 2024 Highlights">
            <a:hlinkClick r:id="" action="ppaction://media"/>
            <a:extLst>
              <a:ext uri="{FF2B5EF4-FFF2-40B4-BE49-F238E27FC236}">
                <a16:creationId xmlns:a16="http://schemas.microsoft.com/office/drawing/2014/main" id="{5FE15BDC-E702-41DD-6218-9B0998923E9B}"/>
              </a:ext>
            </a:extLst>
          </p:cNvPr>
          <p:cNvPicPr>
            <a:picLocks noGrp="1" noRot="1" noChangeAspect="1"/>
          </p:cNvPicPr>
          <p:nvPr>
            <p:ph idx="1"/>
            <a:videoFile r:link="rId1"/>
          </p:nvPr>
        </p:nvPicPr>
        <p:blipFill>
          <a:blip r:embed="rId4"/>
          <a:stretch>
            <a:fillRect/>
          </a:stretch>
        </p:blipFill>
        <p:spPr>
          <a:xfrm>
            <a:off x="41148" y="15555"/>
            <a:ext cx="12109704" cy="6842445"/>
          </a:xfrm>
          <a:prstGeom prst="rect">
            <a:avLst/>
          </a:prstGeom>
        </p:spPr>
      </p:pic>
    </p:spTree>
    <p:extLst>
      <p:ext uri="{BB962C8B-B14F-4D97-AF65-F5344CB8AC3E}">
        <p14:creationId xmlns:p14="http://schemas.microsoft.com/office/powerpoint/2010/main" val="352125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13325-F379-F0DD-D25D-85261E7BCBF8}"/>
              </a:ext>
            </a:extLst>
          </p:cNvPr>
          <p:cNvSpPr>
            <a:spLocks noGrp="1"/>
          </p:cNvSpPr>
          <p:nvPr>
            <p:ph type="title"/>
          </p:nvPr>
        </p:nvSpPr>
        <p:spPr>
          <a:xfrm>
            <a:off x="-46122" y="2668288"/>
            <a:ext cx="2103522" cy="1325563"/>
          </a:xfrm>
        </p:spPr>
        <p:txBody>
          <a:bodyPr>
            <a:noAutofit/>
          </a:bodyPr>
          <a:lstStyle/>
          <a:p>
            <a:pPr algn="ctr"/>
            <a:r>
              <a:rPr lang="en-GB" sz="3000" dirty="0">
                <a:solidFill>
                  <a:srgbClr val="009999"/>
                </a:solidFill>
                <a:latin typeface="Josefin Sans" pitchFamily="2" charset="0"/>
              </a:rPr>
              <a:t>Civic Reception and Awards </a:t>
            </a:r>
            <a:br>
              <a:rPr lang="en-GB" sz="3000" dirty="0">
                <a:solidFill>
                  <a:srgbClr val="009999"/>
                </a:solidFill>
                <a:latin typeface="Josefin Sans" pitchFamily="2" charset="0"/>
              </a:rPr>
            </a:br>
            <a:br>
              <a:rPr lang="en-GB" sz="3000" dirty="0">
                <a:solidFill>
                  <a:srgbClr val="009999"/>
                </a:solidFill>
                <a:latin typeface="Josefin Sans" pitchFamily="2" charset="0"/>
              </a:rPr>
            </a:br>
            <a:r>
              <a:rPr lang="en-GB" sz="3000" dirty="0">
                <a:latin typeface="Josefin Sans" pitchFamily="2" charset="0"/>
              </a:rPr>
              <a:t>Tuesday 11</a:t>
            </a:r>
            <a:r>
              <a:rPr lang="en-GB" sz="3000" baseline="30000" dirty="0">
                <a:latin typeface="Josefin Sans" pitchFamily="2" charset="0"/>
              </a:rPr>
              <a:t>th</a:t>
            </a:r>
            <a:r>
              <a:rPr lang="en-GB" sz="3000" dirty="0">
                <a:latin typeface="Josefin Sans" pitchFamily="2" charset="0"/>
              </a:rPr>
              <a:t> November </a:t>
            </a:r>
          </a:p>
        </p:txBody>
      </p:sp>
      <p:pic>
        <p:nvPicPr>
          <p:cNvPr id="4" name="Picture 3">
            <a:extLst>
              <a:ext uri="{FF2B5EF4-FFF2-40B4-BE49-F238E27FC236}">
                <a16:creationId xmlns:a16="http://schemas.microsoft.com/office/drawing/2014/main" id="{A92C9DDC-5497-EEDF-9914-342DC3D753D9}"/>
              </a:ext>
            </a:extLst>
          </p:cNvPr>
          <p:cNvPicPr>
            <a:picLocks noChangeAspect="1"/>
          </p:cNvPicPr>
          <p:nvPr/>
        </p:nvPicPr>
        <p:blipFill>
          <a:blip r:embed="rId2"/>
          <a:stretch>
            <a:fillRect/>
          </a:stretch>
        </p:blipFill>
        <p:spPr>
          <a:xfrm>
            <a:off x="2057400" y="12534"/>
            <a:ext cx="10134600" cy="6845466"/>
          </a:xfrm>
          <a:prstGeom prst="rect">
            <a:avLst/>
          </a:prstGeom>
        </p:spPr>
      </p:pic>
      <p:pic>
        <p:nvPicPr>
          <p:cNvPr id="5" name="image1.jpg" descr="A blue and white sign&#10;&#10;AI-generated content may be incorrect.">
            <a:extLst>
              <a:ext uri="{FF2B5EF4-FFF2-40B4-BE49-F238E27FC236}">
                <a16:creationId xmlns:a16="http://schemas.microsoft.com/office/drawing/2014/main" id="{B3AED03F-172E-7958-ADFF-CABD1272FDDE}"/>
              </a:ext>
            </a:extLst>
          </p:cNvPr>
          <p:cNvPicPr/>
          <p:nvPr/>
        </p:nvPicPr>
        <p:blipFill>
          <a:blip r:embed="rId3"/>
          <a:srcRect/>
          <a:stretch>
            <a:fillRect/>
          </a:stretch>
        </p:blipFill>
        <p:spPr>
          <a:xfrm>
            <a:off x="72210" y="196253"/>
            <a:ext cx="1866858" cy="670522"/>
          </a:xfrm>
          <a:prstGeom prst="rect">
            <a:avLst/>
          </a:prstGeom>
          <a:ln/>
        </p:spPr>
      </p:pic>
    </p:spTree>
    <p:extLst>
      <p:ext uri="{BB962C8B-B14F-4D97-AF65-F5344CB8AC3E}">
        <p14:creationId xmlns:p14="http://schemas.microsoft.com/office/powerpoint/2010/main" val="228817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41A83E-216B-9F17-C641-81781FF2F8AD}"/>
              </a:ext>
            </a:extLst>
          </p:cNvPr>
          <p:cNvSpPr>
            <a:spLocks noGrp="1"/>
          </p:cNvSpPr>
          <p:nvPr>
            <p:ph type="title"/>
          </p:nvPr>
        </p:nvSpPr>
        <p:spPr>
          <a:xfrm>
            <a:off x="838200" y="365125"/>
            <a:ext cx="10515600" cy="1325563"/>
          </a:xfrm>
        </p:spPr>
        <p:txBody>
          <a:bodyPr>
            <a:normAutofit/>
          </a:bodyPr>
          <a:lstStyle/>
          <a:p>
            <a:pPr algn="ctr"/>
            <a:r>
              <a:rPr lang="en-GB" sz="3600" dirty="0">
                <a:solidFill>
                  <a:srgbClr val="191F31"/>
                </a:solidFill>
                <a:latin typeface="Josefin Sans" pitchFamily="2" charset="0"/>
              </a:rPr>
              <a:t>Awards</a:t>
            </a:r>
          </a:p>
        </p:txBody>
      </p:sp>
      <p:pic>
        <p:nvPicPr>
          <p:cNvPr id="6" name="Picture 5" descr="A group of people sitting in a room&#10;&#10;Description automatically generated with medium confidence">
            <a:extLst>
              <a:ext uri="{FF2B5EF4-FFF2-40B4-BE49-F238E27FC236}">
                <a16:creationId xmlns:a16="http://schemas.microsoft.com/office/drawing/2014/main" id="{6E44A90D-7BD2-CEED-8DF2-E88AED7AB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Tree>
    <p:extLst>
      <p:ext uri="{BB962C8B-B14F-4D97-AF65-F5344CB8AC3E}">
        <p14:creationId xmlns:p14="http://schemas.microsoft.com/office/powerpoint/2010/main" val="1007741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2358-3E75-124A-34FB-363229B2ACD5}"/>
              </a:ext>
            </a:extLst>
          </p:cNvPr>
          <p:cNvSpPr>
            <a:spLocks noGrp="1"/>
          </p:cNvSpPr>
          <p:nvPr>
            <p:ph type="title"/>
          </p:nvPr>
        </p:nvSpPr>
        <p:spPr/>
        <p:txBody>
          <a:bodyPr/>
          <a:lstStyle/>
          <a:p>
            <a:endParaRPr lang="en-GB"/>
          </a:p>
        </p:txBody>
      </p:sp>
      <p:pic>
        <p:nvPicPr>
          <p:cNvPr id="5" name="Content Placeholder 4" descr="A group of people standing in front of a screen&#10;&#10;Description automatically generated with medium confidence">
            <a:extLst>
              <a:ext uri="{FF2B5EF4-FFF2-40B4-BE49-F238E27FC236}">
                <a16:creationId xmlns:a16="http://schemas.microsoft.com/office/drawing/2014/main" id="{F4F1B696-758F-760D-3867-8716934E3C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5" y="-1011380"/>
            <a:ext cx="12189105" cy="9141829"/>
          </a:xfrm>
        </p:spPr>
      </p:pic>
    </p:spTree>
    <p:extLst>
      <p:ext uri="{BB962C8B-B14F-4D97-AF65-F5344CB8AC3E}">
        <p14:creationId xmlns:p14="http://schemas.microsoft.com/office/powerpoint/2010/main" val="1013365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266BE-20AA-D69E-E5EE-483430ECDD5D}"/>
              </a:ext>
            </a:extLst>
          </p:cNvPr>
          <p:cNvSpPr>
            <a:spLocks noGrp="1"/>
          </p:cNvSpPr>
          <p:nvPr>
            <p:ph type="title"/>
          </p:nvPr>
        </p:nvSpPr>
        <p:spPr>
          <a:xfrm>
            <a:off x="4187112" y="2529244"/>
            <a:ext cx="3151850" cy="1325563"/>
          </a:xfrm>
        </p:spPr>
        <p:txBody>
          <a:bodyPr/>
          <a:lstStyle/>
          <a:p>
            <a:r>
              <a:rPr lang="en-GB" dirty="0">
                <a:solidFill>
                  <a:srgbClr val="009999"/>
                </a:solidFill>
                <a:latin typeface="Josefin Sans" pitchFamily="2" charset="0"/>
              </a:rPr>
              <a:t>Questions</a:t>
            </a:r>
          </a:p>
        </p:txBody>
      </p:sp>
      <p:pic>
        <p:nvPicPr>
          <p:cNvPr id="3" name="image1.jpg" descr="A blue and white sign&#10;&#10;AI-generated content may be incorrect.">
            <a:extLst>
              <a:ext uri="{FF2B5EF4-FFF2-40B4-BE49-F238E27FC236}">
                <a16:creationId xmlns:a16="http://schemas.microsoft.com/office/drawing/2014/main" id="{8BDA3346-C1FC-0DF7-62BC-8147935A79BB}"/>
              </a:ext>
            </a:extLst>
          </p:cNvPr>
          <p:cNvPicPr/>
          <p:nvPr/>
        </p:nvPicPr>
        <p:blipFill>
          <a:blip r:embed="rId2"/>
          <a:srcRect/>
          <a:stretch>
            <a:fillRect/>
          </a:stretch>
        </p:blipFill>
        <p:spPr>
          <a:xfrm>
            <a:off x="440602" y="437301"/>
            <a:ext cx="2438400" cy="895350"/>
          </a:xfrm>
          <a:prstGeom prst="rect">
            <a:avLst/>
          </a:prstGeom>
          <a:ln/>
        </p:spPr>
      </p:pic>
    </p:spTree>
    <p:extLst>
      <p:ext uri="{BB962C8B-B14F-4D97-AF65-F5344CB8AC3E}">
        <p14:creationId xmlns:p14="http://schemas.microsoft.com/office/powerpoint/2010/main" val="1281777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1574" y="955589"/>
            <a:ext cx="10515600" cy="5221374"/>
          </a:xfrm>
        </p:spPr>
        <p:txBody>
          <a:bodyPr>
            <a:normAutofit fontScale="92500" lnSpcReduction="20000"/>
          </a:bodyPr>
          <a:lstStyle/>
          <a:p>
            <a:pPr marL="0" indent="0" algn="ctr">
              <a:buNone/>
            </a:pPr>
            <a:endParaRPr lang="en-GB" sz="5800" dirty="0">
              <a:solidFill>
                <a:srgbClr val="009999"/>
              </a:solidFill>
              <a:latin typeface="Josefin Sans" pitchFamily="2" charset="0"/>
            </a:endParaRPr>
          </a:p>
          <a:p>
            <a:pPr marL="0" indent="0" algn="ctr">
              <a:buNone/>
            </a:pPr>
            <a:r>
              <a:rPr lang="en-GB" sz="5800" dirty="0">
                <a:solidFill>
                  <a:srgbClr val="009999"/>
                </a:solidFill>
                <a:latin typeface="Josefin Sans" pitchFamily="2" charset="0"/>
              </a:rPr>
              <a:t>Thank you </a:t>
            </a:r>
          </a:p>
          <a:p>
            <a:pPr marL="0" indent="0">
              <a:buNone/>
            </a:pPr>
            <a:endParaRPr lang="en-GB" dirty="0">
              <a:latin typeface="Josefin Sans" pitchFamily="2" charset="0"/>
            </a:endParaRPr>
          </a:p>
          <a:p>
            <a:pPr marL="0" indent="0">
              <a:buNone/>
            </a:pPr>
            <a:r>
              <a:rPr lang="en-GB" dirty="0">
                <a:latin typeface="Josefin Sans" pitchFamily="2" charset="0"/>
              </a:rPr>
              <a:t>doorsopendays@gbpt.org</a:t>
            </a:r>
          </a:p>
          <a:p>
            <a:pPr marL="0" indent="0" algn="r">
              <a:buNone/>
            </a:pPr>
            <a:endParaRPr lang="en-GB" dirty="0">
              <a:solidFill>
                <a:srgbClr val="4E133B"/>
              </a:solidFill>
              <a:latin typeface="Josefin Sans" pitchFamily="2" charset="0"/>
            </a:endParaRPr>
          </a:p>
          <a:p>
            <a:pPr marL="0" indent="0" algn="r">
              <a:buNone/>
            </a:pPr>
            <a:endParaRPr lang="en-GB" dirty="0">
              <a:solidFill>
                <a:srgbClr val="4E133B"/>
              </a:solidFill>
              <a:latin typeface="Josefin Sans" pitchFamily="2" charset="0"/>
            </a:endParaRPr>
          </a:p>
          <a:p>
            <a:pPr marL="0" indent="0">
              <a:buNone/>
            </a:pPr>
            <a:r>
              <a:rPr lang="en-GB" sz="5100" dirty="0">
                <a:solidFill>
                  <a:srgbClr val="191F31"/>
                </a:solidFill>
                <a:latin typeface="Josefin Sans" pitchFamily="2" charset="0"/>
              </a:rPr>
              <a:t>www.glasgowdoorsopendays.org.uk </a:t>
            </a:r>
            <a:r>
              <a:rPr lang="en-GB" dirty="0">
                <a:solidFill>
                  <a:srgbClr val="191F31"/>
                </a:solidFill>
                <a:latin typeface="Josefin Sans" pitchFamily="2" charset="0"/>
              </a:rPr>
              <a:t> 	             </a:t>
            </a:r>
          </a:p>
          <a:p>
            <a:pPr marL="0" indent="0" algn="r">
              <a:buNone/>
            </a:pPr>
            <a:r>
              <a:rPr lang="en-GB" dirty="0">
                <a:solidFill>
                  <a:srgbClr val="191F31"/>
                </a:solidFill>
                <a:latin typeface="Josefin Sans" pitchFamily="2" charset="0"/>
              </a:rPr>
              <a:t>#glasgowdod2025</a:t>
            </a:r>
          </a:p>
          <a:p>
            <a:pPr marL="0" indent="0" algn="r">
              <a:buNone/>
            </a:pPr>
            <a:r>
              <a:rPr lang="en-GB" dirty="0">
                <a:solidFill>
                  <a:srgbClr val="191F31"/>
                </a:solidFill>
                <a:latin typeface="Josefin Sans" pitchFamily="2" charset="0"/>
              </a:rPr>
              <a:t>#doorsopendays</a:t>
            </a:r>
          </a:p>
          <a:p>
            <a:pPr marL="0" indent="0" algn="r">
              <a:buNone/>
            </a:pPr>
            <a:r>
              <a:rPr lang="en-GB" dirty="0">
                <a:solidFill>
                  <a:srgbClr val="191F31"/>
                </a:solidFill>
                <a:latin typeface="Josefin Sans" pitchFamily="2" charset="0"/>
              </a:rPr>
              <a:t>#visionarycity</a:t>
            </a:r>
          </a:p>
        </p:txBody>
      </p:sp>
      <p:pic>
        <p:nvPicPr>
          <p:cNvPr id="5" name="image1.jpg" descr="A blue and white sign&#10;&#10;AI-generated content may be incorrect.">
            <a:extLst>
              <a:ext uri="{FF2B5EF4-FFF2-40B4-BE49-F238E27FC236}">
                <a16:creationId xmlns:a16="http://schemas.microsoft.com/office/drawing/2014/main" id="{E7A590E5-A733-CE65-5962-113FAE984EF7}"/>
              </a:ext>
            </a:extLst>
          </p:cNvPr>
          <p:cNvPicPr/>
          <p:nvPr/>
        </p:nvPicPr>
        <p:blipFill>
          <a:blip r:embed="rId3"/>
          <a:srcRect/>
          <a:stretch>
            <a:fillRect/>
          </a:stretch>
        </p:blipFill>
        <p:spPr>
          <a:xfrm>
            <a:off x="440602" y="507914"/>
            <a:ext cx="2438400" cy="895350"/>
          </a:xfrm>
          <a:prstGeom prst="rect">
            <a:avLst/>
          </a:prstGeom>
          <a:ln/>
        </p:spPr>
      </p:pic>
    </p:spTree>
    <p:extLst>
      <p:ext uri="{BB962C8B-B14F-4D97-AF65-F5344CB8AC3E}">
        <p14:creationId xmlns:p14="http://schemas.microsoft.com/office/powerpoint/2010/main" val="2886428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5911E-C150-254F-21D2-B302CECE781D}"/>
              </a:ext>
            </a:extLst>
          </p:cNvPr>
          <p:cNvSpPr>
            <a:spLocks noGrp="1"/>
          </p:cNvSpPr>
          <p:nvPr>
            <p:ph type="title"/>
          </p:nvPr>
        </p:nvSpPr>
        <p:spPr>
          <a:xfrm>
            <a:off x="3853381" y="354157"/>
            <a:ext cx="4485238" cy="1325563"/>
          </a:xfrm>
        </p:spPr>
        <p:txBody>
          <a:bodyPr/>
          <a:lstStyle/>
          <a:p>
            <a:r>
              <a:rPr kumimoji="0" lang="en-GB" sz="3600" b="1" i="0" u="none" strike="noStrike" kern="1200" cap="none" spc="0" normalizeH="0" baseline="0" noProof="0" dirty="0">
                <a:ln>
                  <a:noFill/>
                </a:ln>
                <a:solidFill>
                  <a:srgbClr val="191F31"/>
                </a:solidFill>
                <a:effectLst/>
                <a:uLnTx/>
                <a:uFillTx/>
                <a:latin typeface="Josefin Sans" pitchFamily="2" charset="0"/>
                <a:ea typeface="+mj-ea"/>
                <a:cs typeface="+mj-cs"/>
              </a:rPr>
              <a:t>Festival Team</a:t>
            </a:r>
            <a:endParaRPr lang="en-GB" dirty="0"/>
          </a:p>
        </p:txBody>
      </p:sp>
      <p:sp>
        <p:nvSpPr>
          <p:cNvPr id="3" name="Content Placeholder 2">
            <a:extLst>
              <a:ext uri="{FF2B5EF4-FFF2-40B4-BE49-F238E27FC236}">
                <a16:creationId xmlns:a16="http://schemas.microsoft.com/office/drawing/2014/main" id="{7D8E2962-EF6E-D681-3FF2-573D9246A8AE}"/>
              </a:ext>
            </a:extLst>
          </p:cNvPr>
          <p:cNvSpPr>
            <a:spLocks noGrp="1"/>
          </p:cNvSpPr>
          <p:nvPr>
            <p:ph idx="1"/>
          </p:nvPr>
        </p:nvSpPr>
        <p:spPr>
          <a:xfrm>
            <a:off x="660918" y="1797541"/>
            <a:ext cx="10515600" cy="4351338"/>
          </a:xfrm>
        </p:spPr>
        <p:txBody>
          <a:bodyPr>
            <a:normAutofit fontScale="70000" lnSpcReduction="20000"/>
          </a:bodyPr>
          <a:lstStyle/>
          <a:p>
            <a:pPr marL="0" indent="0" algn="l">
              <a:lnSpc>
                <a:spcPct val="150000"/>
              </a:lnSpc>
              <a:spcAft>
                <a:spcPts val="800"/>
              </a:spcAft>
              <a:buNone/>
            </a:pPr>
            <a:r>
              <a:rPr lang="en-GB" sz="2900" b="1" dirty="0">
                <a:effectLst/>
                <a:latin typeface="Josefin Sans" pitchFamily="2" charset="0"/>
                <a:ea typeface="Times New Roman" panose="02020603050405020304" pitchFamily="18" charset="0"/>
                <a:cs typeface="Calibri" panose="020F0502020204030204" pitchFamily="34" charset="0"/>
              </a:rPr>
              <a:t>We have a new Festival Team this year</a:t>
            </a:r>
            <a:r>
              <a:rPr lang="en-GB" sz="2900" b="1" dirty="0">
                <a:latin typeface="Josefin Sans" pitchFamily="2" charset="0"/>
                <a:ea typeface="Times New Roman" panose="02020603050405020304" pitchFamily="18" charset="0"/>
                <a:cs typeface="Calibri" panose="020F0502020204030204" pitchFamily="34" charset="0"/>
              </a:rPr>
              <a:t>:</a:t>
            </a:r>
            <a:endParaRPr lang="en-GB" sz="2900" b="1" dirty="0">
              <a:effectLst/>
              <a:latin typeface="Josefin Sans" pitchFamily="2" charset="0"/>
              <a:ea typeface="Times New Roman" panose="02020603050405020304" pitchFamily="18" charset="0"/>
              <a:cs typeface="Calibri" panose="020F0502020204030204" pitchFamily="34" charset="0"/>
            </a:endParaRPr>
          </a:p>
          <a:p>
            <a:pPr marL="0" indent="0">
              <a:lnSpc>
                <a:spcPct val="150000"/>
              </a:lnSpc>
              <a:buNone/>
            </a:pPr>
            <a:r>
              <a:rPr lang="en-GB" sz="2900" b="1" dirty="0">
                <a:effectLst/>
                <a:latin typeface="Josefin Sans" pitchFamily="2" charset="0"/>
                <a:ea typeface="Times New Roman" panose="02020603050405020304" pitchFamily="18" charset="0"/>
                <a:cs typeface="Calibri" panose="020F0502020204030204" pitchFamily="34" charset="0"/>
              </a:rPr>
              <a:t>Yvonne Caddell - Festival Manager</a:t>
            </a:r>
          </a:p>
          <a:p>
            <a:pPr marL="0" indent="0">
              <a:lnSpc>
                <a:spcPct val="150000"/>
              </a:lnSpc>
              <a:buNone/>
            </a:pPr>
            <a:r>
              <a:rPr lang="en-GB" sz="2900" b="1" dirty="0">
                <a:effectLst/>
                <a:latin typeface="Josefin Sans" pitchFamily="2" charset="0"/>
                <a:ea typeface="Times New Roman" panose="02020603050405020304" pitchFamily="18" charset="0"/>
                <a:cs typeface="Calibri" panose="020F0502020204030204" pitchFamily="34" charset="0"/>
              </a:rPr>
              <a:t>Joe Robins - Marketing &amp; Audience Development Officer </a:t>
            </a:r>
          </a:p>
          <a:p>
            <a:pPr marL="0" indent="0">
              <a:lnSpc>
                <a:spcPct val="150000"/>
              </a:lnSpc>
              <a:buNone/>
            </a:pPr>
            <a:r>
              <a:rPr lang="en-GB" sz="2900" b="1" dirty="0">
                <a:effectLst/>
                <a:latin typeface="Josefin Sans" pitchFamily="2" charset="0"/>
                <a:ea typeface="Times New Roman" panose="02020603050405020304" pitchFamily="18" charset="0"/>
                <a:cs typeface="Calibri" panose="020F0502020204030204" pitchFamily="34" charset="0"/>
              </a:rPr>
              <a:t>Jamie Whyteside– Festival Assistant </a:t>
            </a:r>
            <a:endParaRPr lang="en-GB" sz="2900" b="1" dirty="0">
              <a:latin typeface="Josefin Sans" pitchFamily="2" charset="0"/>
              <a:ea typeface="Times New Roman" panose="02020603050405020304" pitchFamily="18" charset="0"/>
              <a:cs typeface="Calibri" panose="020F0502020204030204" pitchFamily="34" charset="0"/>
            </a:endParaRPr>
          </a:p>
          <a:p>
            <a:pPr marL="0" indent="0">
              <a:lnSpc>
                <a:spcPct val="150000"/>
              </a:lnSpc>
              <a:buNone/>
            </a:pPr>
            <a:r>
              <a:rPr lang="en-GB" sz="2900" b="1" dirty="0">
                <a:effectLst/>
                <a:latin typeface="Josefin Sans" pitchFamily="2" charset="0"/>
                <a:ea typeface="Times New Roman" panose="02020603050405020304" pitchFamily="18" charset="0"/>
                <a:cs typeface="Calibri" panose="020F0502020204030204" pitchFamily="34" charset="0"/>
              </a:rPr>
              <a:t>Emma West– Youth Engagement Intern (Glasgow Uni Find A Solution Internship) </a:t>
            </a:r>
          </a:p>
          <a:p>
            <a:pPr marL="0" indent="0">
              <a:lnSpc>
                <a:spcPct val="150000"/>
              </a:lnSpc>
              <a:buNone/>
            </a:pPr>
            <a:endParaRPr lang="en-GB" sz="2000" b="1" dirty="0">
              <a:effectLst/>
              <a:latin typeface="Josefin Sans" pitchFamily="2" charset="0"/>
              <a:ea typeface="Times New Roman" panose="02020603050405020304" pitchFamily="18" charset="0"/>
              <a:cs typeface="Calibri" panose="020F0502020204030204" pitchFamily="34" charset="0"/>
            </a:endParaRPr>
          </a:p>
          <a:p>
            <a:pPr marL="0" indent="0">
              <a:lnSpc>
                <a:spcPct val="150000"/>
              </a:lnSpc>
              <a:buNone/>
            </a:pPr>
            <a:r>
              <a:rPr lang="en-GB" sz="2000" b="1" dirty="0">
                <a:effectLst/>
                <a:latin typeface="Josefin Sans" pitchFamily="2" charset="0"/>
                <a:ea typeface="Times New Roman" panose="02020603050405020304" pitchFamily="18" charset="0"/>
                <a:cs typeface="Calibri" panose="020F0502020204030204" pitchFamily="34" charset="0"/>
              </a:rPr>
              <a:t>(Some of the team are part-time, but there will always be someone working in the run up to and we will all be full-time during the Festival)</a:t>
            </a:r>
            <a:br>
              <a:rPr lang="en-GB" sz="1800" dirty="0">
                <a:effectLst/>
                <a:latin typeface="Josefin Sans" pitchFamily="2" charset="0"/>
                <a:ea typeface="Times New Roman" panose="02020603050405020304" pitchFamily="18" charset="0"/>
                <a:cs typeface="Calibri" panose="020F0502020204030204" pitchFamily="34" charset="0"/>
              </a:rPr>
            </a:br>
            <a:endParaRPr lang="en-GB" dirty="0"/>
          </a:p>
        </p:txBody>
      </p:sp>
      <p:pic>
        <p:nvPicPr>
          <p:cNvPr id="4" name="image1.jpg" descr="A blue and white sign&#10;&#10;AI-generated content may be incorrect.">
            <a:extLst>
              <a:ext uri="{FF2B5EF4-FFF2-40B4-BE49-F238E27FC236}">
                <a16:creationId xmlns:a16="http://schemas.microsoft.com/office/drawing/2014/main" id="{E361B6FA-9D00-4140-A289-27F882C5A9B2}"/>
              </a:ext>
            </a:extLst>
          </p:cNvPr>
          <p:cNvPicPr/>
          <p:nvPr/>
        </p:nvPicPr>
        <p:blipFill>
          <a:blip r:embed="rId2"/>
          <a:srcRect/>
          <a:stretch>
            <a:fillRect/>
          </a:stretch>
        </p:blipFill>
        <p:spPr>
          <a:xfrm>
            <a:off x="567350" y="354157"/>
            <a:ext cx="2438400" cy="895350"/>
          </a:xfrm>
          <a:prstGeom prst="rect">
            <a:avLst/>
          </a:prstGeom>
          <a:ln/>
        </p:spPr>
      </p:pic>
    </p:spTree>
    <p:extLst>
      <p:ext uri="{BB962C8B-B14F-4D97-AF65-F5344CB8AC3E}">
        <p14:creationId xmlns:p14="http://schemas.microsoft.com/office/powerpoint/2010/main" val="349420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B3E69-1C2E-A4E0-5253-3471BFA6AB80}"/>
              </a:ext>
            </a:extLst>
          </p:cNvPr>
          <p:cNvSpPr>
            <a:spLocks noGrp="1"/>
          </p:cNvSpPr>
          <p:nvPr>
            <p:ph type="title"/>
          </p:nvPr>
        </p:nvSpPr>
        <p:spPr>
          <a:xfrm>
            <a:off x="2988776" y="482996"/>
            <a:ext cx="7156010" cy="1325563"/>
          </a:xfrm>
        </p:spPr>
        <p:txBody>
          <a:bodyPr/>
          <a:lstStyle/>
          <a:p>
            <a:r>
              <a:rPr kumimoji="0" lang="en-GB" sz="3600" b="1" i="0" u="none" strike="noStrike" kern="1200" cap="none" spc="0" normalizeH="0" baseline="0" noProof="0" dirty="0">
                <a:ln>
                  <a:noFill/>
                </a:ln>
                <a:solidFill>
                  <a:srgbClr val="191F31"/>
                </a:solidFill>
                <a:effectLst/>
                <a:uLnTx/>
                <a:uFillTx/>
                <a:latin typeface="Josefin Sans" pitchFamily="2" charset="0"/>
                <a:ea typeface="+mj-ea"/>
                <a:cs typeface="+mj-cs"/>
              </a:rPr>
              <a:t>Contacting the Festival Team</a:t>
            </a:r>
            <a:endParaRPr lang="en-GB" dirty="0"/>
          </a:p>
        </p:txBody>
      </p:sp>
      <p:sp>
        <p:nvSpPr>
          <p:cNvPr id="3" name="Content Placeholder 2">
            <a:extLst>
              <a:ext uri="{FF2B5EF4-FFF2-40B4-BE49-F238E27FC236}">
                <a16:creationId xmlns:a16="http://schemas.microsoft.com/office/drawing/2014/main" id="{31D14E8A-6EB5-BEFC-71CF-85580AE2AD7B}"/>
              </a:ext>
            </a:extLst>
          </p:cNvPr>
          <p:cNvSpPr>
            <a:spLocks noGrp="1"/>
          </p:cNvSpPr>
          <p:nvPr>
            <p:ph idx="1"/>
          </p:nvPr>
        </p:nvSpPr>
        <p:spPr>
          <a:xfrm>
            <a:off x="1490050" y="2114377"/>
            <a:ext cx="10515600" cy="4351338"/>
          </a:xfrm>
        </p:spPr>
        <p:txBody>
          <a:bodyPr/>
          <a:lstStyle/>
          <a:p>
            <a:pPr marL="0" marR="0" lvl="0" indent="0" algn="just" defTabSz="914400" rtl="0" eaLnBrk="1" fontAlgn="auto" latinLnBrk="0" hangingPunct="1">
              <a:lnSpc>
                <a:spcPct val="150000"/>
              </a:lnSpc>
              <a:spcBef>
                <a:spcPts val="1000"/>
              </a:spcBef>
              <a:spcAft>
                <a:spcPts val="80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Josefin Sans" pitchFamily="2" charset="0"/>
                <a:ea typeface="Times New Roman" panose="02020603050405020304" pitchFamily="18" charset="0"/>
                <a:cs typeface="Calibri" panose="020F0502020204030204" pitchFamily="34" charset="0"/>
              </a:rPr>
              <a:t>Please contact us on </a:t>
            </a:r>
            <a:r>
              <a:rPr kumimoji="0" lang="en-US" sz="2400" b="1" i="0" u="none" strike="noStrike" kern="1200" cap="none" spc="0" normalizeH="0" baseline="0" noProof="0" dirty="0">
                <a:ln>
                  <a:noFill/>
                </a:ln>
                <a:solidFill>
                  <a:prstClr val="black"/>
                </a:solidFill>
                <a:effectLst/>
                <a:uLnTx/>
                <a:uFillTx/>
                <a:latin typeface="Josefin Sans" pitchFamily="2" charset="0"/>
                <a:ea typeface="Times New Roman" panose="02020603050405020304" pitchFamily="18" charset="0"/>
                <a:cs typeface="Calibri" panose="020F0502020204030204" pitchFamily="34" charset="0"/>
                <a:hlinkClick r:id="rId2"/>
              </a:rPr>
              <a:t>doorsopendays@gbpt.org</a:t>
            </a:r>
            <a:r>
              <a:rPr kumimoji="0" lang="en-US" sz="2400" b="1" i="0" u="none" strike="noStrike" kern="1200" cap="none" spc="0" normalizeH="0" baseline="0" noProof="0" dirty="0">
                <a:ln>
                  <a:noFill/>
                </a:ln>
                <a:solidFill>
                  <a:prstClr val="black"/>
                </a:solidFill>
                <a:effectLst/>
                <a:uLnTx/>
                <a:uFillTx/>
                <a:latin typeface="Josefin Sans" pitchFamily="2" charset="0"/>
                <a:ea typeface="Times New Roman" panose="02020603050405020304" pitchFamily="18" charset="0"/>
                <a:cs typeface="Calibri" panose="020F0502020204030204" pitchFamily="34" charset="0"/>
              </a:rPr>
              <a:t> </a:t>
            </a:r>
          </a:p>
          <a:p>
            <a:pPr marL="0" marR="0" lvl="0" indent="0" algn="just" defTabSz="914400" rtl="0" eaLnBrk="1" fontAlgn="auto" latinLnBrk="0" hangingPunct="1">
              <a:lnSpc>
                <a:spcPct val="150000"/>
              </a:lnSpc>
              <a:spcBef>
                <a:spcPts val="1000"/>
              </a:spcBef>
              <a:spcAft>
                <a:spcPts val="800"/>
              </a:spcAft>
              <a:buClrTx/>
              <a:buSzTx/>
              <a:buFont typeface="Arial" panose="020B0604020202020204" pitchFamily="34" charset="0"/>
              <a:buNone/>
              <a:tabLst/>
              <a:defRPr/>
            </a:pPr>
            <a:r>
              <a:rPr lang="en-US" b="1" dirty="0">
                <a:solidFill>
                  <a:prstClr val="black"/>
                </a:solidFill>
                <a:latin typeface="Josefin Sans" pitchFamily="2" charset="0"/>
                <a:ea typeface="Times New Roman" panose="02020603050405020304" pitchFamily="18" charset="0"/>
                <a:cs typeface="Calibri" panose="020F0502020204030204" pitchFamily="34" charset="0"/>
              </a:rPr>
              <a:t>A</a:t>
            </a:r>
            <a:r>
              <a:rPr kumimoji="0" lang="en-US" b="1" i="0" u="none" strike="noStrike" kern="1200" cap="none" spc="0" normalizeH="0" baseline="0" noProof="0" dirty="0" err="1">
                <a:ln>
                  <a:noFill/>
                </a:ln>
                <a:solidFill>
                  <a:prstClr val="black"/>
                </a:solidFill>
                <a:effectLst/>
                <a:uLnTx/>
                <a:uFillTx/>
                <a:latin typeface="Josefin Sans" pitchFamily="2" charset="0"/>
                <a:ea typeface="Times New Roman" panose="02020603050405020304" pitchFamily="18" charset="0"/>
                <a:cs typeface="Calibri" panose="020F0502020204030204" pitchFamily="34" charset="0"/>
              </a:rPr>
              <a:t>ll</a:t>
            </a:r>
            <a:r>
              <a:rPr kumimoji="0" lang="en-US" b="1" i="0" u="none" strike="noStrike" kern="1200" cap="none" spc="0" normalizeH="0" baseline="0" noProof="0" dirty="0">
                <a:ln>
                  <a:noFill/>
                </a:ln>
                <a:solidFill>
                  <a:prstClr val="black"/>
                </a:solidFill>
                <a:effectLst/>
                <a:uLnTx/>
                <a:uFillTx/>
                <a:latin typeface="Josefin Sans" pitchFamily="2" charset="0"/>
                <a:ea typeface="Times New Roman" panose="02020603050405020304" pitchFamily="18" charset="0"/>
                <a:cs typeface="Calibri" panose="020F0502020204030204" pitchFamily="34" charset="0"/>
              </a:rPr>
              <a:t> team members have access to this mailbox</a:t>
            </a:r>
          </a:p>
          <a:p>
            <a:pPr marL="0" marR="0" lvl="0" indent="0" algn="just" defTabSz="914400" rtl="0" eaLnBrk="1" fontAlgn="auto" latinLnBrk="0" hangingPunct="1">
              <a:lnSpc>
                <a:spcPct val="150000"/>
              </a:lnSpc>
              <a:spcBef>
                <a:spcPts val="1000"/>
              </a:spcBef>
              <a:spcAft>
                <a:spcPts val="800"/>
              </a:spcAft>
              <a:buClrTx/>
              <a:buSzTx/>
              <a:buFont typeface="Arial" panose="020B0604020202020204" pitchFamily="34" charset="0"/>
              <a:buNone/>
              <a:tabLst/>
              <a:defRPr/>
            </a:pPr>
            <a:r>
              <a:rPr kumimoji="0" lang="en-GB" b="1" i="0" u="none" strike="noStrike" kern="1200" cap="none" spc="0" normalizeH="0" baseline="0" noProof="0" dirty="0">
                <a:ln>
                  <a:noFill/>
                </a:ln>
                <a:solidFill>
                  <a:prstClr val="black"/>
                </a:solidFill>
                <a:effectLst/>
                <a:uLnTx/>
                <a:uFillTx/>
                <a:latin typeface="Josefin Sans" pitchFamily="2" charset="0"/>
                <a:ea typeface="Times New Roman" panose="02020603050405020304" pitchFamily="18" charset="0"/>
                <a:cs typeface="Calibri" panose="020F0502020204030204" pitchFamily="34" charset="0"/>
              </a:rPr>
              <a:t>Main Phoneline 	T: 0141 554 4411</a:t>
            </a:r>
            <a:endParaRPr kumimoji="0" lang="en-GB"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endParaRPr>
          </a:p>
          <a:p>
            <a:endParaRPr lang="en-GB" dirty="0"/>
          </a:p>
        </p:txBody>
      </p:sp>
      <p:pic>
        <p:nvPicPr>
          <p:cNvPr id="4" name="image1.jpg" descr="A blue and white sign&#10;&#10;AI-generated content may be incorrect.">
            <a:extLst>
              <a:ext uri="{FF2B5EF4-FFF2-40B4-BE49-F238E27FC236}">
                <a16:creationId xmlns:a16="http://schemas.microsoft.com/office/drawing/2014/main" id="{B6AAB3F5-768D-D9CA-E4F5-068787650850}"/>
              </a:ext>
            </a:extLst>
          </p:cNvPr>
          <p:cNvPicPr/>
          <p:nvPr/>
        </p:nvPicPr>
        <p:blipFill>
          <a:blip r:embed="rId3"/>
          <a:srcRect/>
          <a:stretch>
            <a:fillRect/>
          </a:stretch>
        </p:blipFill>
        <p:spPr>
          <a:xfrm>
            <a:off x="270850" y="607391"/>
            <a:ext cx="2438400" cy="895350"/>
          </a:xfrm>
          <a:prstGeom prst="rect">
            <a:avLst/>
          </a:prstGeom>
          <a:ln/>
        </p:spPr>
      </p:pic>
    </p:spTree>
    <p:extLst>
      <p:ext uri="{BB962C8B-B14F-4D97-AF65-F5344CB8AC3E}">
        <p14:creationId xmlns:p14="http://schemas.microsoft.com/office/powerpoint/2010/main" val="1932676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8922" y="272502"/>
            <a:ext cx="5114393" cy="1325563"/>
          </a:xfrm>
        </p:spPr>
        <p:txBody>
          <a:bodyPr>
            <a:normAutofit/>
          </a:bodyPr>
          <a:lstStyle/>
          <a:p>
            <a:r>
              <a:rPr lang="en-GB" sz="2800" dirty="0">
                <a:solidFill>
                  <a:srgbClr val="191F31"/>
                </a:solidFill>
                <a:latin typeface="Josefin Sans" pitchFamily="2" charset="0"/>
              </a:rPr>
              <a:t>What is </a:t>
            </a:r>
            <a:br>
              <a:rPr lang="en-GB" sz="2800" dirty="0">
                <a:solidFill>
                  <a:srgbClr val="191F31"/>
                </a:solidFill>
                <a:latin typeface="Josefin Sans" pitchFamily="2" charset="0"/>
              </a:rPr>
            </a:br>
            <a:r>
              <a:rPr lang="en-GB" sz="2800" dirty="0">
                <a:solidFill>
                  <a:srgbClr val="191F31"/>
                </a:solidFill>
                <a:latin typeface="Josefin Sans" pitchFamily="2" charset="0"/>
              </a:rPr>
              <a:t>Doors Open Days? </a:t>
            </a:r>
          </a:p>
        </p:txBody>
      </p:sp>
      <p:sp>
        <p:nvSpPr>
          <p:cNvPr id="3" name="Content Placeholder 2"/>
          <p:cNvSpPr>
            <a:spLocks noGrp="1"/>
          </p:cNvSpPr>
          <p:nvPr>
            <p:ph idx="1"/>
          </p:nvPr>
        </p:nvSpPr>
        <p:spPr>
          <a:xfrm>
            <a:off x="412688" y="1712042"/>
            <a:ext cx="6106297" cy="4351338"/>
          </a:xfrm>
        </p:spPr>
        <p:txBody>
          <a:bodyPr/>
          <a:lstStyle/>
          <a:p>
            <a:pPr marL="0" indent="0">
              <a:buNone/>
            </a:pPr>
            <a:r>
              <a:rPr lang="en-GB" sz="2000" dirty="0">
                <a:solidFill>
                  <a:srgbClr val="191F31"/>
                </a:solidFill>
                <a:latin typeface="Josefin Sans" pitchFamily="2" charset="0"/>
              </a:rPr>
              <a:t>Organised by the Scottish Civic Trust, Doors Open Days is Scotland’s largest free festival that celebrates heritage and the built environment.  It offers free access to over a thousand venues across the country throughout September, every year. </a:t>
            </a:r>
          </a:p>
          <a:p>
            <a:pPr marL="0" indent="0">
              <a:buNone/>
            </a:pPr>
            <a:endParaRPr lang="en-GB" dirty="0">
              <a:latin typeface="Josefin Sans" pitchFamily="2" charset="0"/>
            </a:endParaRPr>
          </a:p>
          <a:p>
            <a:pPr marL="0" indent="0">
              <a:buNone/>
            </a:pPr>
            <a:r>
              <a:rPr lang="en-GB" dirty="0">
                <a:solidFill>
                  <a:srgbClr val="191F31"/>
                </a:solidFill>
                <a:latin typeface="Josefin Sans" pitchFamily="2" charset="0"/>
              </a:rPr>
              <a:t>European heritage days</a:t>
            </a:r>
          </a:p>
          <a:p>
            <a:pPr marL="0" indent="0">
              <a:buNone/>
            </a:pPr>
            <a:r>
              <a:rPr lang="en-GB" sz="2000" dirty="0">
                <a:solidFill>
                  <a:srgbClr val="191F31"/>
                </a:solidFill>
                <a:latin typeface="Josefin Sans" pitchFamily="2" charset="0"/>
              </a:rPr>
              <a:t>Doors Open Days forms part of Scotland’s contribution to European Heritage Days which take place across Europe.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2255" y="3196281"/>
            <a:ext cx="4889745" cy="342282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0099" b="5716"/>
          <a:stretch/>
        </p:blipFill>
        <p:spPr>
          <a:xfrm>
            <a:off x="7302255" y="272502"/>
            <a:ext cx="4889745" cy="274254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1926" y="5328978"/>
            <a:ext cx="1671554" cy="59561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4131" y="5218702"/>
            <a:ext cx="1125237" cy="844678"/>
          </a:xfrm>
          <a:prstGeom prst="rect">
            <a:avLst/>
          </a:prstGeom>
        </p:spPr>
      </p:pic>
      <p:pic>
        <p:nvPicPr>
          <p:cNvPr id="9" name="Picture 8">
            <a:extLst>
              <a:ext uri="{FF2B5EF4-FFF2-40B4-BE49-F238E27FC236}">
                <a16:creationId xmlns:a16="http://schemas.microsoft.com/office/drawing/2014/main" id="{F95E40EC-E3D4-95F6-A6A6-ED46B357EBD1}"/>
              </a:ext>
            </a:extLst>
          </p:cNvPr>
          <p:cNvPicPr>
            <a:picLocks noChangeAspect="1"/>
          </p:cNvPicPr>
          <p:nvPr/>
        </p:nvPicPr>
        <p:blipFill>
          <a:blip r:embed="rId7"/>
          <a:stretch>
            <a:fillRect/>
          </a:stretch>
        </p:blipFill>
        <p:spPr>
          <a:xfrm>
            <a:off x="184558" y="160878"/>
            <a:ext cx="1463174" cy="1197822"/>
          </a:xfrm>
          <a:prstGeom prst="rect">
            <a:avLst/>
          </a:prstGeom>
        </p:spPr>
      </p:pic>
    </p:spTree>
    <p:extLst>
      <p:ext uri="{BB962C8B-B14F-4D97-AF65-F5344CB8AC3E}">
        <p14:creationId xmlns:p14="http://schemas.microsoft.com/office/powerpoint/2010/main" val="3294800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C9C69-8ABC-A6CE-4B4B-E781571D4EB3}"/>
              </a:ext>
            </a:extLst>
          </p:cNvPr>
          <p:cNvSpPr>
            <a:spLocks noGrp="1"/>
          </p:cNvSpPr>
          <p:nvPr>
            <p:ph type="title"/>
          </p:nvPr>
        </p:nvSpPr>
        <p:spPr>
          <a:xfrm>
            <a:off x="3158905" y="365125"/>
            <a:ext cx="8800723" cy="1325563"/>
          </a:xfrm>
        </p:spPr>
        <p:txBody>
          <a:bodyPr>
            <a:normAutofit fontScale="90000"/>
          </a:bodyPr>
          <a:lstStyle/>
          <a:p>
            <a:pPr>
              <a:lnSpc>
                <a:spcPct val="115000"/>
              </a:lnSpc>
              <a:spcAft>
                <a:spcPts val="800"/>
              </a:spcAft>
            </a:pPr>
            <a:br>
              <a:rPr lang="en-GB" sz="3600" b="1" kern="0" cap="all" dirty="0">
                <a:solidFill>
                  <a:srgbClr val="018397"/>
                </a:solidFill>
                <a:latin typeface="Josefin Sans" pitchFamily="2" charset="0"/>
                <a:ea typeface="Times New Roman" panose="02020603050405020304" pitchFamily="18" charset="0"/>
                <a:cs typeface="Segoe UI" panose="020B0502040204020203" pitchFamily="34" charset="0"/>
              </a:rPr>
            </a:br>
            <a:r>
              <a:rPr lang="en-GB" sz="2700" b="1" kern="0" cap="all" dirty="0" err="1">
                <a:solidFill>
                  <a:srgbClr val="018397"/>
                </a:solidFill>
                <a:latin typeface="Josefin Sans" pitchFamily="2" charset="0"/>
                <a:ea typeface="Times New Roman" panose="02020603050405020304" pitchFamily="18" charset="0"/>
                <a:cs typeface="Segoe UI" panose="020B0502040204020203" pitchFamily="34" charset="0"/>
              </a:rPr>
              <a:t>GlaSGOW</a:t>
            </a:r>
            <a:r>
              <a:rPr lang="en-GB" sz="2700" b="1" kern="0" cap="all" dirty="0">
                <a:solidFill>
                  <a:srgbClr val="018397"/>
                </a:solidFill>
                <a:latin typeface="Josefin Sans" pitchFamily="2" charset="0"/>
                <a:ea typeface="Times New Roman" panose="02020603050405020304" pitchFamily="18" charset="0"/>
                <a:cs typeface="Segoe UI" panose="020B0502040204020203" pitchFamily="34" charset="0"/>
              </a:rPr>
              <a:t> DOORS OPEN DAYS FESTIVAL </a:t>
            </a:r>
            <a:br>
              <a:rPr lang="en-GB" sz="2700" b="1" kern="0" cap="all" dirty="0">
                <a:solidFill>
                  <a:srgbClr val="018397"/>
                </a:solidFill>
                <a:latin typeface="Josefin Sans" pitchFamily="2" charset="0"/>
                <a:ea typeface="Times New Roman" panose="02020603050405020304" pitchFamily="18" charset="0"/>
                <a:cs typeface="Segoe UI" panose="020B0502040204020203" pitchFamily="34" charset="0"/>
              </a:rPr>
            </a:br>
            <a:r>
              <a:rPr lang="en-GB" sz="2700" b="1" kern="0" cap="all" dirty="0">
                <a:solidFill>
                  <a:srgbClr val="018397"/>
                </a:solidFill>
                <a:latin typeface="Josefin Sans" pitchFamily="2" charset="0"/>
                <a:ea typeface="Times New Roman" panose="02020603050405020304" pitchFamily="18" charset="0"/>
                <a:cs typeface="Segoe UI" panose="020B0502040204020203" pitchFamily="34" charset="0"/>
              </a:rPr>
              <a:t>18–21 September</a:t>
            </a:r>
            <a:br>
              <a:rPr lang="en-GB" kern="100" dirty="0">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A59683A1-207E-94CE-B028-8FFAB7616F69}"/>
              </a:ext>
            </a:extLst>
          </p:cNvPr>
          <p:cNvSpPr>
            <a:spLocks noGrp="1"/>
          </p:cNvSpPr>
          <p:nvPr>
            <p:ph idx="1"/>
          </p:nvPr>
        </p:nvSpPr>
        <p:spPr>
          <a:xfrm>
            <a:off x="521329" y="1807518"/>
            <a:ext cx="10515600" cy="4351338"/>
          </a:xfrm>
        </p:spPr>
        <p:txBody>
          <a:bodyPr>
            <a:normAutofit fontScale="92500" lnSpcReduction="10000"/>
          </a:bodyPr>
          <a:lstStyle/>
          <a:p>
            <a:pPr>
              <a:lnSpc>
                <a:spcPct val="115000"/>
              </a:lnSpc>
              <a:spcAft>
                <a:spcPts val="800"/>
              </a:spcAft>
            </a:pPr>
            <a:r>
              <a:rPr lang="en-GB" sz="1800" kern="100" dirty="0">
                <a:effectLst/>
                <a:latin typeface="Josefin Sans" pitchFamily="2" charset="0"/>
                <a:ea typeface="Aptos" panose="020B0004020202020204" pitchFamily="34" charset="0"/>
                <a:cs typeface="Times New Roman" panose="02020603050405020304" pitchFamily="18" charset="0"/>
              </a:rPr>
              <a:t>Glasgow Doors Open Days Festival is the largest free heritage and cultural festival in Scotland and a much-loved celebration of the city’s architectural gems, history, and local communities attracting over 30,000 visits per year.</a:t>
            </a:r>
          </a:p>
          <a:p>
            <a:pPr>
              <a:lnSpc>
                <a:spcPct val="115000"/>
              </a:lnSpc>
              <a:spcAft>
                <a:spcPts val="800"/>
              </a:spcAft>
            </a:pPr>
            <a:r>
              <a:rPr lang="en-GB" sz="1800" kern="100" dirty="0">
                <a:effectLst/>
                <a:latin typeface="Josefin Sans" pitchFamily="2" charset="0"/>
                <a:ea typeface="Aptos" panose="020B0004020202020204" pitchFamily="34" charset="0"/>
                <a:cs typeface="Times New Roman" panose="02020603050405020304" pitchFamily="18" charset="0"/>
              </a:rPr>
              <a:t>Over 100 buildings and sites across the city annually open their doors to visitors each September, offering a wide range of free activities, including walks, talks, tours, children’s activities, and more.</a:t>
            </a:r>
          </a:p>
          <a:p>
            <a:pPr>
              <a:lnSpc>
                <a:spcPct val="115000"/>
              </a:lnSpc>
              <a:spcAft>
                <a:spcPts val="800"/>
              </a:spcAft>
            </a:pPr>
            <a:r>
              <a:rPr lang="en-GB" sz="1800" kern="100" dirty="0">
                <a:effectLst/>
                <a:latin typeface="Josefin Sans" pitchFamily="2" charset="0"/>
                <a:ea typeface="Aptos" panose="020B0004020202020204" pitchFamily="34" charset="0"/>
                <a:cs typeface="Times New Roman" panose="02020603050405020304" pitchFamily="18" charset="0"/>
              </a:rPr>
              <a:t>It is a community-driven festival and opportunity for venues across the city to showcase their activities and assets, connect with local audiences and visitors, support the festival’s mission to inspire civic pride, and highlight Glasgow as a culturally vibrant and sustainable city.</a:t>
            </a:r>
          </a:p>
          <a:p>
            <a:pPr>
              <a:lnSpc>
                <a:spcPct val="115000"/>
              </a:lnSpc>
              <a:spcAft>
                <a:spcPts val="800"/>
              </a:spcAft>
            </a:pPr>
            <a:r>
              <a:rPr lang="en-GB" sz="1800" kern="0" dirty="0">
                <a:effectLst/>
                <a:latin typeface="Josefin Sans" pitchFamily="2" charset="0"/>
                <a:ea typeface="Times New Roman" panose="02020603050405020304" pitchFamily="18" charset="0"/>
                <a:cs typeface="Times New Roman" panose="02020603050405020304" pitchFamily="18" charset="0"/>
              </a:rPr>
              <a:t>The festival has been organised by </a:t>
            </a:r>
            <a:r>
              <a:rPr lang="en-GB" sz="1800" b="1" u="sng" kern="0" dirty="0">
                <a:solidFill>
                  <a:srgbClr val="0000FF"/>
                </a:solidFill>
                <a:effectLst/>
                <a:latin typeface="Josefin Sans" pitchFamily="2" charset="0"/>
                <a:ea typeface="Times New Roman" panose="02020603050405020304" pitchFamily="18" charset="0"/>
                <a:cs typeface="Times New Roman" panose="02020603050405020304" pitchFamily="18" charset="0"/>
                <a:hlinkClick r:id="rId2"/>
              </a:rPr>
              <a:t>Glasgow Building Preservation Trust</a:t>
            </a:r>
            <a:r>
              <a:rPr lang="en-GB" sz="1800" kern="0" dirty="0">
                <a:effectLst/>
                <a:latin typeface="Josefin Sans" pitchFamily="2" charset="0"/>
                <a:ea typeface="Times New Roman" panose="02020603050405020304" pitchFamily="18" charset="0"/>
                <a:cs typeface="Times New Roman" panose="02020603050405020304" pitchFamily="18" charset="0"/>
              </a:rPr>
              <a:t> since it began in 1990 as part of the City of Culture celebrations.</a:t>
            </a:r>
            <a:endParaRPr lang="en-GB" sz="1800" kern="100" dirty="0">
              <a:effectLst/>
              <a:latin typeface="Josefin Sans" pitchFamily="2" charset="0"/>
              <a:ea typeface="Aptos" panose="020B0004020202020204" pitchFamily="34" charset="0"/>
              <a:cs typeface="Times New Roman" panose="02020603050405020304" pitchFamily="18" charset="0"/>
            </a:endParaRPr>
          </a:p>
          <a:p>
            <a:pPr>
              <a:lnSpc>
                <a:spcPct val="115000"/>
              </a:lnSpc>
              <a:spcAft>
                <a:spcPts val="800"/>
              </a:spcAft>
            </a:pPr>
            <a:r>
              <a:rPr lang="en-GB" sz="1800" kern="0" dirty="0">
                <a:effectLst/>
                <a:latin typeface="Josefin Sans" pitchFamily="2" charset="0"/>
                <a:ea typeface="Times New Roman" panose="02020603050405020304" pitchFamily="18" charset="0"/>
                <a:cs typeface="Times New Roman" panose="02020603050405020304" pitchFamily="18" charset="0"/>
              </a:rPr>
              <a:t>Visit </a:t>
            </a:r>
            <a:r>
              <a:rPr lang="en-GB" sz="1800" u="sng" kern="0" dirty="0">
                <a:solidFill>
                  <a:srgbClr val="0000FF"/>
                </a:solidFill>
                <a:effectLst/>
                <a:latin typeface="Josefin Sans" pitchFamily="2" charset="0"/>
                <a:ea typeface="Times New Roman" panose="02020603050405020304" pitchFamily="18" charset="0"/>
                <a:cs typeface="Times New Roman" panose="02020603050405020304" pitchFamily="18" charset="0"/>
                <a:hlinkClick r:id="rId3"/>
              </a:rPr>
              <a:t>glasgowdoorsopendays.org.uk</a:t>
            </a:r>
            <a:r>
              <a:rPr lang="en-GB" sz="1800" kern="0" dirty="0">
                <a:effectLst/>
                <a:latin typeface="Josefin Sans" pitchFamily="2" charset="0"/>
                <a:ea typeface="Times New Roman" panose="02020603050405020304" pitchFamily="18" charset="0"/>
                <a:cs typeface="Times New Roman" panose="02020603050405020304" pitchFamily="18" charset="0"/>
              </a:rPr>
              <a:t> to find out more</a:t>
            </a:r>
            <a:endParaRPr lang="en-GB" sz="1800" kern="100" dirty="0">
              <a:effectLst/>
              <a:latin typeface="Josefin Sans" pitchFamily="2" charset="0"/>
              <a:ea typeface="Aptos" panose="020B0004020202020204" pitchFamily="34" charset="0"/>
              <a:cs typeface="Times New Roman" panose="02020603050405020304" pitchFamily="18" charset="0"/>
            </a:endParaRPr>
          </a:p>
          <a:p>
            <a:endParaRPr lang="en-GB" dirty="0"/>
          </a:p>
        </p:txBody>
      </p:sp>
      <p:pic>
        <p:nvPicPr>
          <p:cNvPr id="4" name="image1.jpg" descr="A blue and white sign&#10;&#10;AI-generated content may be incorrect.">
            <a:extLst>
              <a:ext uri="{FF2B5EF4-FFF2-40B4-BE49-F238E27FC236}">
                <a16:creationId xmlns:a16="http://schemas.microsoft.com/office/drawing/2014/main" id="{E744A6CD-738A-EC71-C3AC-E8B50FF3888A}"/>
              </a:ext>
            </a:extLst>
          </p:cNvPr>
          <p:cNvPicPr/>
          <p:nvPr/>
        </p:nvPicPr>
        <p:blipFill>
          <a:blip r:embed="rId4"/>
          <a:srcRect/>
          <a:stretch>
            <a:fillRect/>
          </a:stretch>
        </p:blipFill>
        <p:spPr>
          <a:xfrm>
            <a:off x="232372" y="365125"/>
            <a:ext cx="2438400" cy="895350"/>
          </a:xfrm>
          <a:prstGeom prst="rect">
            <a:avLst/>
          </a:prstGeom>
          <a:ln/>
        </p:spPr>
      </p:pic>
    </p:spTree>
    <p:extLst>
      <p:ext uri="{BB962C8B-B14F-4D97-AF65-F5344CB8AC3E}">
        <p14:creationId xmlns:p14="http://schemas.microsoft.com/office/powerpoint/2010/main" val="2836614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849" y="97580"/>
            <a:ext cx="7589108" cy="1325563"/>
          </a:xfrm>
        </p:spPr>
        <p:txBody>
          <a:bodyPr>
            <a:normAutofit/>
          </a:bodyPr>
          <a:lstStyle/>
          <a:p>
            <a:r>
              <a:rPr lang="en-GB" sz="3200" dirty="0">
                <a:solidFill>
                  <a:srgbClr val="009999"/>
                </a:solidFill>
                <a:latin typeface="Josefin Sans" pitchFamily="2" charset="0"/>
              </a:rPr>
              <a:t>What is participating? </a:t>
            </a:r>
          </a:p>
        </p:txBody>
      </p:sp>
      <p:sp>
        <p:nvSpPr>
          <p:cNvPr id="7" name="Content Placeholder 6"/>
          <p:cNvSpPr>
            <a:spLocks noGrp="1"/>
          </p:cNvSpPr>
          <p:nvPr>
            <p:ph idx="1"/>
          </p:nvPr>
        </p:nvSpPr>
        <p:spPr>
          <a:xfrm>
            <a:off x="799849" y="1423143"/>
            <a:ext cx="5513739" cy="4739932"/>
          </a:xfrm>
        </p:spPr>
        <p:txBody>
          <a:bodyPr>
            <a:normAutofit/>
          </a:bodyPr>
          <a:lstStyle/>
          <a:p>
            <a:r>
              <a:rPr lang="en-GB" dirty="0">
                <a:solidFill>
                  <a:srgbClr val="191F31"/>
                </a:solidFill>
                <a:latin typeface="Josefin Sans" pitchFamily="2" charset="0"/>
              </a:rPr>
              <a:t>Opening a building</a:t>
            </a:r>
          </a:p>
          <a:p>
            <a:r>
              <a:rPr lang="en-GB" dirty="0">
                <a:solidFill>
                  <a:srgbClr val="191F31"/>
                </a:solidFill>
                <a:latin typeface="Josefin Sans" pitchFamily="2" charset="0"/>
              </a:rPr>
              <a:t>Leading a walking trail</a:t>
            </a:r>
          </a:p>
          <a:p>
            <a:r>
              <a:rPr lang="en-GB" dirty="0">
                <a:solidFill>
                  <a:srgbClr val="191F31"/>
                </a:solidFill>
                <a:latin typeface="Josefin Sans" pitchFamily="2" charset="0"/>
              </a:rPr>
              <a:t>Hosting a event</a:t>
            </a:r>
          </a:p>
          <a:p>
            <a:pPr marL="0" indent="0">
              <a:buNone/>
            </a:pPr>
            <a:endParaRPr lang="en-GB" sz="500" dirty="0">
              <a:solidFill>
                <a:srgbClr val="191F31"/>
              </a:solidFill>
              <a:latin typeface="Josefin Sans" pitchFamily="2" charset="0"/>
            </a:endParaRPr>
          </a:p>
          <a:p>
            <a:pPr marL="0" indent="0">
              <a:buNone/>
            </a:pPr>
            <a:r>
              <a:rPr lang="en-GB" dirty="0">
                <a:solidFill>
                  <a:srgbClr val="191F31"/>
                </a:solidFill>
                <a:latin typeface="Josefin Sans" pitchFamily="2" charset="0"/>
              </a:rPr>
              <a:t>Don’t forget digital!</a:t>
            </a:r>
          </a:p>
          <a:p>
            <a:pPr marL="0" indent="0">
              <a:buNone/>
            </a:pPr>
            <a:endParaRPr lang="en-GB" dirty="0">
              <a:solidFill>
                <a:srgbClr val="191F31"/>
              </a:solidFill>
              <a:latin typeface="Josefin Sans" pitchFamily="2" charset="0"/>
            </a:endParaRPr>
          </a:p>
          <a:p>
            <a:pPr marL="0" indent="0">
              <a:buNone/>
            </a:pPr>
            <a:r>
              <a:rPr lang="en-GB" sz="2000" dirty="0">
                <a:latin typeface="Josefin Sans" pitchFamily="2" charset="0"/>
              </a:rPr>
              <a:t>The majority of participants are motivated to take part to reach out to the local community (20%) to raise their profile (21%) and because they enjoy it (21%). </a:t>
            </a:r>
          </a:p>
          <a:p>
            <a:pPr marL="0" indent="0">
              <a:buNone/>
            </a:pPr>
            <a:endParaRPr lang="en-GB" i="1" dirty="0">
              <a:solidFill>
                <a:srgbClr val="191F31"/>
              </a:solidFill>
              <a:latin typeface="Josefin Sans" pitchFamily="2"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94274" y="3149339"/>
            <a:ext cx="5562991" cy="3708661"/>
          </a:xfrm>
          <a:prstGeom prst="rect">
            <a:avLst/>
          </a:prstGeom>
        </p:spPr>
      </p:pic>
      <p:pic>
        <p:nvPicPr>
          <p:cNvPr id="4" name="Picture 3">
            <a:extLst>
              <a:ext uri="{FF2B5EF4-FFF2-40B4-BE49-F238E27FC236}">
                <a16:creationId xmlns:a16="http://schemas.microsoft.com/office/drawing/2014/main" id="{1145C0E3-A49B-8E46-8625-CCECF0D4967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094274" y="-19865"/>
            <a:ext cx="5562991" cy="3708661"/>
          </a:xfrm>
          <a:prstGeom prst="rect">
            <a:avLst/>
          </a:prstGeom>
        </p:spPr>
      </p:pic>
      <p:pic>
        <p:nvPicPr>
          <p:cNvPr id="3" name="image1.jpg" descr="A blue and white sign&#10;&#10;AI-generated content may be incorrect.">
            <a:extLst>
              <a:ext uri="{FF2B5EF4-FFF2-40B4-BE49-F238E27FC236}">
                <a16:creationId xmlns:a16="http://schemas.microsoft.com/office/drawing/2014/main" id="{7AF60EF7-D9F1-88B3-A4B3-C1555CAABBED}"/>
              </a:ext>
            </a:extLst>
          </p:cNvPr>
          <p:cNvPicPr/>
          <p:nvPr/>
        </p:nvPicPr>
        <p:blipFill>
          <a:blip r:embed="rId5"/>
          <a:srcRect/>
          <a:stretch>
            <a:fillRect/>
          </a:stretch>
        </p:blipFill>
        <p:spPr>
          <a:xfrm>
            <a:off x="4807390" y="5812325"/>
            <a:ext cx="1992794" cy="733330"/>
          </a:xfrm>
          <a:prstGeom prst="rect">
            <a:avLst/>
          </a:prstGeom>
          <a:ln/>
        </p:spPr>
      </p:pic>
    </p:spTree>
    <p:extLst>
      <p:ext uri="{BB962C8B-B14F-4D97-AF65-F5344CB8AC3E}">
        <p14:creationId xmlns:p14="http://schemas.microsoft.com/office/powerpoint/2010/main" val="3654771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Content Placeholder 11" descr="A group of people sitting at tables in a restaurant&#10;&#10;Description automatically generated">
            <a:extLst>
              <a:ext uri="{FF2B5EF4-FFF2-40B4-BE49-F238E27FC236}">
                <a16:creationId xmlns:a16="http://schemas.microsoft.com/office/drawing/2014/main" id="{E8770139-6845-18DF-2872-A5F423F0DCF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8765" b="38914"/>
          <a:stretch/>
        </p:blipFill>
        <p:spPr>
          <a:xfrm>
            <a:off x="20" y="1282"/>
            <a:ext cx="12191980" cy="6856718"/>
          </a:xfrm>
          <a:prstGeom prst="rect">
            <a:avLst/>
          </a:prstGeom>
        </p:spPr>
      </p:pic>
    </p:spTree>
    <p:extLst>
      <p:ext uri="{BB962C8B-B14F-4D97-AF65-F5344CB8AC3E}">
        <p14:creationId xmlns:p14="http://schemas.microsoft.com/office/powerpoint/2010/main" val="17421419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8852</TotalTime>
  <Words>1517</Words>
  <Application>Microsoft Office PowerPoint</Application>
  <PresentationFormat>Widescreen</PresentationFormat>
  <Paragraphs>174</Paragraphs>
  <Slides>34</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Aptos</vt:lpstr>
      <vt:lpstr>Arial</vt:lpstr>
      <vt:lpstr>Brandon Grotesque Regular</vt:lpstr>
      <vt:lpstr>Calibri</vt:lpstr>
      <vt:lpstr>Calibri Light</vt:lpstr>
      <vt:lpstr>Josefin Sans</vt:lpstr>
      <vt:lpstr>Roboto</vt:lpstr>
      <vt:lpstr>Office Theme</vt:lpstr>
      <vt:lpstr>PowerPoint Presentation</vt:lpstr>
      <vt:lpstr>PowerPoint Presentation</vt:lpstr>
      <vt:lpstr>2024 Festival Highlights</vt:lpstr>
      <vt:lpstr>Festival Team</vt:lpstr>
      <vt:lpstr>Contacting the Festival Team</vt:lpstr>
      <vt:lpstr>What is  Doors Open Days? </vt:lpstr>
      <vt:lpstr> GlaSGOW DOORS OPEN DAYS FESTIVAL  18–21 September </vt:lpstr>
      <vt:lpstr>What is participating? </vt:lpstr>
      <vt:lpstr>PowerPoint Presentation</vt:lpstr>
      <vt:lpstr>PowerPoint Presentation</vt:lpstr>
      <vt:lpstr>PowerPoint Presentation</vt:lpstr>
      <vt:lpstr>What are we looking for?</vt:lpstr>
      <vt:lpstr>FESTIVAL AIMS</vt:lpstr>
      <vt:lpstr>FESTIVAL MISSION</vt:lpstr>
      <vt:lpstr>PowerPoint Presentation</vt:lpstr>
      <vt:lpstr>PowerPoint Presentation</vt:lpstr>
      <vt:lpstr>How to make your event fit  the festival programme?</vt:lpstr>
      <vt:lpstr>PowerPoint Presentation</vt:lpstr>
      <vt:lpstr>PowerPoint Presentation</vt:lpstr>
      <vt:lpstr>PowerPoint Presentation</vt:lpstr>
      <vt:lpstr>Participant responsibilities</vt:lpstr>
      <vt:lpstr>PowerPoint Presentation</vt:lpstr>
      <vt:lpstr>Glasgow Building Preservation Trust</vt:lpstr>
      <vt:lpstr>PowerPoint Presentation</vt:lpstr>
      <vt:lpstr>PowerPoint Presentation</vt:lpstr>
      <vt:lpstr>PowerPoint Presentation</vt:lpstr>
      <vt:lpstr>PowerPoint Presentation</vt:lpstr>
      <vt:lpstr>PowerPoint Presentation</vt:lpstr>
      <vt:lpstr>PowerPoint Presentation</vt:lpstr>
      <vt:lpstr>Civic Reception and Awards   Tuesday 11th November </vt:lpstr>
      <vt:lpstr>Awards</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Sheriff</dc:creator>
  <cp:lastModifiedBy>Yvonne</cp:lastModifiedBy>
  <cp:revision>16</cp:revision>
  <dcterms:created xsi:type="dcterms:W3CDTF">2023-04-21T13:41:56Z</dcterms:created>
  <dcterms:modified xsi:type="dcterms:W3CDTF">2025-06-12T09:54:43Z</dcterms:modified>
</cp:coreProperties>
</file>